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handoutMasterIdLst>
    <p:handoutMasterId r:id="rId96"/>
  </p:handoutMasterIdLst>
  <p:sldIdLst>
    <p:sldId id="345" r:id="rId2"/>
    <p:sldId id="346" r:id="rId3"/>
    <p:sldId id="268" r:id="rId4"/>
    <p:sldId id="269" r:id="rId5"/>
    <p:sldId id="348" r:id="rId6"/>
    <p:sldId id="349" r:id="rId7"/>
    <p:sldId id="350" r:id="rId8"/>
    <p:sldId id="347" r:id="rId9"/>
    <p:sldId id="351" r:id="rId10"/>
    <p:sldId id="354" r:id="rId11"/>
    <p:sldId id="355" r:id="rId12"/>
    <p:sldId id="356" r:id="rId13"/>
    <p:sldId id="357" r:id="rId14"/>
    <p:sldId id="358" r:id="rId15"/>
    <p:sldId id="359" r:id="rId16"/>
    <p:sldId id="360" r:id="rId17"/>
    <p:sldId id="361" r:id="rId18"/>
    <p:sldId id="362" r:id="rId19"/>
    <p:sldId id="363" r:id="rId20"/>
    <p:sldId id="364" r:id="rId21"/>
    <p:sldId id="365" r:id="rId22"/>
    <p:sldId id="366" r:id="rId23"/>
    <p:sldId id="367" r:id="rId24"/>
    <p:sldId id="368" r:id="rId25"/>
    <p:sldId id="369" r:id="rId26"/>
    <p:sldId id="370" r:id="rId27"/>
    <p:sldId id="371" r:id="rId28"/>
    <p:sldId id="372" r:id="rId29"/>
    <p:sldId id="373" r:id="rId30"/>
    <p:sldId id="374" r:id="rId31"/>
    <p:sldId id="375" r:id="rId32"/>
    <p:sldId id="376" r:id="rId33"/>
    <p:sldId id="377" r:id="rId34"/>
    <p:sldId id="379" r:id="rId35"/>
    <p:sldId id="382" r:id="rId36"/>
    <p:sldId id="385" r:id="rId37"/>
    <p:sldId id="380" r:id="rId38"/>
    <p:sldId id="384" r:id="rId39"/>
    <p:sldId id="381" r:id="rId40"/>
    <p:sldId id="388" r:id="rId41"/>
    <p:sldId id="386" r:id="rId42"/>
    <p:sldId id="387" r:id="rId43"/>
    <p:sldId id="391" r:id="rId44"/>
    <p:sldId id="390" r:id="rId45"/>
    <p:sldId id="393" r:id="rId46"/>
    <p:sldId id="394" r:id="rId47"/>
    <p:sldId id="395" r:id="rId48"/>
    <p:sldId id="392" r:id="rId49"/>
    <p:sldId id="389" r:id="rId50"/>
    <p:sldId id="397" r:id="rId51"/>
    <p:sldId id="396" r:id="rId52"/>
    <p:sldId id="398" r:id="rId53"/>
    <p:sldId id="399" r:id="rId54"/>
    <p:sldId id="400" r:id="rId55"/>
    <p:sldId id="401" r:id="rId56"/>
    <p:sldId id="402" r:id="rId57"/>
    <p:sldId id="405" r:id="rId58"/>
    <p:sldId id="403" r:id="rId59"/>
    <p:sldId id="407" r:id="rId60"/>
    <p:sldId id="408" r:id="rId61"/>
    <p:sldId id="409" r:id="rId62"/>
    <p:sldId id="410" r:id="rId63"/>
    <p:sldId id="411" r:id="rId64"/>
    <p:sldId id="406" r:id="rId65"/>
    <p:sldId id="412" r:id="rId66"/>
    <p:sldId id="413" r:id="rId67"/>
    <p:sldId id="414" r:id="rId68"/>
    <p:sldId id="415" r:id="rId69"/>
    <p:sldId id="416" r:id="rId70"/>
    <p:sldId id="417" r:id="rId71"/>
    <p:sldId id="419" r:id="rId72"/>
    <p:sldId id="420" r:id="rId73"/>
    <p:sldId id="418" r:id="rId74"/>
    <p:sldId id="423" r:id="rId75"/>
    <p:sldId id="424" r:id="rId76"/>
    <p:sldId id="404" r:id="rId77"/>
    <p:sldId id="422" r:id="rId78"/>
    <p:sldId id="421" r:id="rId79"/>
    <p:sldId id="426" r:id="rId80"/>
    <p:sldId id="427" r:id="rId81"/>
    <p:sldId id="428" r:id="rId82"/>
    <p:sldId id="429" r:id="rId83"/>
    <p:sldId id="430" r:id="rId84"/>
    <p:sldId id="431" r:id="rId85"/>
    <p:sldId id="432" r:id="rId86"/>
    <p:sldId id="433" r:id="rId87"/>
    <p:sldId id="434" r:id="rId88"/>
    <p:sldId id="425" r:id="rId89"/>
    <p:sldId id="436" r:id="rId90"/>
    <p:sldId id="435" r:id="rId91"/>
    <p:sldId id="438" r:id="rId92"/>
    <p:sldId id="437" r:id="rId93"/>
    <p:sldId id="439"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BFF8"/>
    <a:srgbClr val="81BDF9"/>
    <a:srgbClr val="66A6DD"/>
    <a:srgbClr val="76B5F2"/>
    <a:srgbClr val="7FBDF8"/>
    <a:srgbClr val="87C4FB"/>
    <a:srgbClr val="83BEFA"/>
    <a:srgbClr val="7FBBF8"/>
    <a:srgbClr val="7CB8F6"/>
    <a:srgbClr val="77B4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0" autoAdjust="0"/>
    <p:restoredTop sz="79976" autoAdjust="0"/>
  </p:normalViewPr>
  <p:slideViewPr>
    <p:cSldViewPr snapToGrid="0">
      <p:cViewPr varScale="1">
        <p:scale>
          <a:sx n="91" d="100"/>
          <a:sy n="91" d="100"/>
        </p:scale>
        <p:origin x="86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228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6C4D0C-7CAA-4877-A85B-AFF9D1A1C140}" type="datetimeFigureOut">
              <a:rPr lang="en-US" smtClean="0"/>
              <a:t>5/16/2016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BFEEB2-5984-4E59-8C94-68CF05AF934F}" type="slidenum">
              <a:rPr lang="en-US" smtClean="0"/>
              <a:t>‹#›</a:t>
            </a:fld>
            <a:endParaRPr lang="en-US"/>
          </a:p>
        </p:txBody>
      </p:sp>
    </p:spTree>
    <p:extLst>
      <p:ext uri="{BB962C8B-B14F-4D97-AF65-F5344CB8AC3E}">
        <p14:creationId xmlns:p14="http://schemas.microsoft.com/office/powerpoint/2010/main" val="4007924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E8F23-772D-44E6-B7A3-E588030D8CDF}" type="datetimeFigureOut">
              <a:rPr lang="en-US" smtClean="0"/>
              <a:t>5/16/2016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EB3553-B82A-4E5D-8AF1-510AE1200DA7}" type="slidenum">
              <a:rPr lang="en-US" smtClean="0"/>
              <a:t>‹#›</a:t>
            </a:fld>
            <a:endParaRPr lang="en-US"/>
          </a:p>
        </p:txBody>
      </p:sp>
    </p:spTree>
    <p:extLst>
      <p:ext uri="{BB962C8B-B14F-4D97-AF65-F5344CB8AC3E}">
        <p14:creationId xmlns:p14="http://schemas.microsoft.com/office/powerpoint/2010/main" val="4127168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EB3553-B82A-4E5D-8AF1-510AE1200DA7}" type="slidenum">
              <a:rPr lang="en-US" smtClean="0"/>
              <a:t>1</a:t>
            </a:fld>
            <a:endParaRPr lang="en-US"/>
          </a:p>
        </p:txBody>
      </p:sp>
    </p:spTree>
    <p:extLst>
      <p:ext uri="{BB962C8B-B14F-4D97-AF65-F5344CB8AC3E}">
        <p14:creationId xmlns:p14="http://schemas.microsoft.com/office/powerpoint/2010/main" val="2898424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By increasing water depth, slowing velocity, and decreasing flow energy, beaver dams promote sediment deposition.  The amount of sediment deposited in beaver ponds is strongly related to the surface area of the pond.</a:t>
            </a:r>
          </a:p>
          <a:p>
            <a:pPr lvl="0"/>
            <a:r>
              <a:rPr lang="en-US" sz="1200" kern="1200" dirty="0" smtClean="0">
                <a:solidFill>
                  <a:schemeClr val="tx1"/>
                </a:solidFill>
                <a:effectLst/>
                <a:latin typeface="+mn-lt"/>
                <a:ea typeface="+mn-ea"/>
                <a:cs typeface="+mn-cs"/>
              </a:rPr>
              <a:t>Beaver dams can affect the transport rate of both suspended and bedload sediments and act as long term sinks.  Even when the dams on small streams are breached after abandonment, most of the sediment can remain in the pond area (beaver meadow), with channel avulsion occurring in the immediate area of the breach.</a:t>
            </a:r>
          </a:p>
          <a:p>
            <a:pPr lvl="0"/>
            <a:r>
              <a:rPr lang="en-US" sz="1200" kern="1200" dirty="0" smtClean="0">
                <a:solidFill>
                  <a:schemeClr val="tx1"/>
                </a:solidFill>
                <a:effectLst/>
                <a:latin typeface="+mn-lt"/>
                <a:ea typeface="+mn-ea"/>
                <a:cs typeface="+mn-cs"/>
              </a:rPr>
              <a:t>The amount of sediment capture can be impressive, and has been expressed in various ways in different studies:  63% of suspended sediment by 10 dams during peak flow; 78 tons in a single snowmelt period behind four dams; 5847 cubic yards stored behind 22 dams in a 620 m length of stream.</a:t>
            </a:r>
          </a:p>
          <a:p>
            <a:endParaRPr lang="en-US" dirty="0"/>
          </a:p>
        </p:txBody>
      </p:sp>
      <p:sp>
        <p:nvSpPr>
          <p:cNvPr id="4" name="Slide Number Placeholder 3"/>
          <p:cNvSpPr>
            <a:spLocks noGrp="1"/>
          </p:cNvSpPr>
          <p:nvPr>
            <p:ph type="sldNum" sz="quarter" idx="10"/>
          </p:nvPr>
        </p:nvSpPr>
        <p:spPr/>
        <p:txBody>
          <a:bodyPr/>
          <a:lstStyle/>
          <a:p>
            <a:fld id="{93EB3553-B82A-4E5D-8AF1-510AE1200DA7}" type="slidenum">
              <a:rPr lang="en-US" smtClean="0"/>
              <a:t>15</a:t>
            </a:fld>
            <a:endParaRPr lang="en-US"/>
          </a:p>
        </p:txBody>
      </p:sp>
    </p:spTree>
    <p:extLst>
      <p:ext uri="{BB962C8B-B14F-4D97-AF65-F5344CB8AC3E}">
        <p14:creationId xmlns:p14="http://schemas.microsoft.com/office/powerpoint/2010/main" val="1181555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Maximum summer temperature is often the limiting factor for fish habitat, so riparian vegetation management practices are often aimed at protecting streamside vegetation to promote shading and thereby minimize summer stream temperature increases.  Although the surface waters of beaver impoundments receive more solar radiation than flowing stream reaches, and therefore may warm considerably, deeps ponds usually remain stratified, with cool water at depth.  Cooler water below dams has been reported, and the mechanism for this includes hyporheic (subsurface volume of sediment and porous space adjacent to a stream through which stream water readily exchanges) upwelling from the earlier-discussed groundwater recharge.  </a:t>
            </a:r>
          </a:p>
          <a:p>
            <a:r>
              <a:rPr lang="en-US" sz="1200" kern="1200" dirty="0" smtClean="0">
                <a:solidFill>
                  <a:schemeClr val="tx1"/>
                </a:solidFill>
                <a:effectLst/>
                <a:latin typeface="+mn-lt"/>
                <a:ea typeface="+mn-ea"/>
                <a:cs typeface="+mn-cs"/>
              </a:rPr>
              <a:t>Large ponds tend to dampen temperature fluctuations.</a:t>
            </a:r>
            <a:endParaRPr lang="en-US" dirty="0"/>
          </a:p>
        </p:txBody>
      </p:sp>
      <p:sp>
        <p:nvSpPr>
          <p:cNvPr id="4" name="Slide Number Placeholder 3"/>
          <p:cNvSpPr>
            <a:spLocks noGrp="1"/>
          </p:cNvSpPr>
          <p:nvPr>
            <p:ph type="sldNum" sz="quarter" idx="10"/>
          </p:nvPr>
        </p:nvSpPr>
        <p:spPr/>
        <p:txBody>
          <a:bodyPr/>
          <a:lstStyle/>
          <a:p>
            <a:fld id="{93EB3553-B82A-4E5D-8AF1-510AE1200DA7}" type="slidenum">
              <a:rPr lang="en-US" smtClean="0"/>
              <a:t>16</a:t>
            </a:fld>
            <a:endParaRPr lang="en-US"/>
          </a:p>
        </p:txBody>
      </p:sp>
    </p:spTree>
    <p:extLst>
      <p:ext uri="{BB962C8B-B14F-4D97-AF65-F5344CB8AC3E}">
        <p14:creationId xmlns:p14="http://schemas.microsoft.com/office/powerpoint/2010/main" val="1790950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feeding habits of beavers and their physical alteration of the environment affect biogeochemical cycling and the accumulation of nutrients in soils, sediment and water.</a:t>
            </a:r>
          </a:p>
          <a:p>
            <a:pPr lvl="0"/>
            <a:r>
              <a:rPr lang="en-US" sz="1200" kern="1200" dirty="0" smtClean="0">
                <a:solidFill>
                  <a:schemeClr val="tx1"/>
                </a:solidFill>
                <a:effectLst/>
                <a:latin typeface="+mn-lt"/>
                <a:ea typeface="+mn-ea"/>
                <a:cs typeface="+mn-cs"/>
              </a:rPr>
              <a:t>Beaver ponds trap large amounts of organic and inorganic debris that would normally be transported downstream.</a:t>
            </a:r>
          </a:p>
          <a:p>
            <a:pPr lvl="0"/>
            <a:r>
              <a:rPr lang="en-US" sz="1200" kern="1200" dirty="0" smtClean="0">
                <a:solidFill>
                  <a:schemeClr val="tx1"/>
                </a:solidFill>
                <a:effectLst/>
                <a:latin typeface="+mn-lt"/>
                <a:ea typeface="+mn-ea"/>
                <a:cs typeface="+mn-cs"/>
              </a:rPr>
              <a:t>When dams are abandoned and water levels subsequently decline, exposing these sediments, the return of aerobic conditions releases nutrients in a form available to vegetation, allowing dense and rapidly growing communities.</a:t>
            </a:r>
          </a:p>
        </p:txBody>
      </p:sp>
      <p:sp>
        <p:nvSpPr>
          <p:cNvPr id="4" name="Slide Number Placeholder 3"/>
          <p:cNvSpPr>
            <a:spLocks noGrp="1"/>
          </p:cNvSpPr>
          <p:nvPr>
            <p:ph type="sldNum" sz="quarter" idx="10"/>
          </p:nvPr>
        </p:nvSpPr>
        <p:spPr/>
        <p:txBody>
          <a:bodyPr/>
          <a:lstStyle/>
          <a:p>
            <a:fld id="{93EB3553-B82A-4E5D-8AF1-510AE1200DA7}" type="slidenum">
              <a:rPr lang="en-US" smtClean="0"/>
              <a:t>17</a:t>
            </a:fld>
            <a:endParaRPr lang="en-US"/>
          </a:p>
        </p:txBody>
      </p:sp>
    </p:spTree>
    <p:extLst>
      <p:ext uri="{BB962C8B-B14F-4D97-AF65-F5344CB8AC3E}">
        <p14:creationId xmlns:p14="http://schemas.microsoft.com/office/powerpoint/2010/main" val="311410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increasing the residence time of water in a system, and through a variety of mechanisms including deposition, microbial decomposition, uptake by plants, chemical transformation augmented by filtering, and adsorption to trapped clay particles, beaver ponds and wetlands act as sinks for nutrients and toxins that would otherwise stimulate the growth of algae, other plants, and bacteria further downstream.</a:t>
            </a:r>
          </a:p>
          <a:p>
            <a:endParaRPr lang="en-US" dirty="0"/>
          </a:p>
        </p:txBody>
      </p:sp>
      <p:sp>
        <p:nvSpPr>
          <p:cNvPr id="4" name="Slide Number Placeholder 3"/>
          <p:cNvSpPr>
            <a:spLocks noGrp="1"/>
          </p:cNvSpPr>
          <p:nvPr>
            <p:ph type="sldNum" sz="quarter" idx="10"/>
          </p:nvPr>
        </p:nvSpPr>
        <p:spPr/>
        <p:txBody>
          <a:bodyPr/>
          <a:lstStyle/>
          <a:p>
            <a:fld id="{93EB3553-B82A-4E5D-8AF1-510AE1200DA7}" type="slidenum">
              <a:rPr lang="en-US" smtClean="0"/>
              <a:t>18</a:t>
            </a:fld>
            <a:endParaRPr lang="en-US"/>
          </a:p>
        </p:txBody>
      </p:sp>
    </p:spTree>
    <p:extLst>
      <p:ext uri="{BB962C8B-B14F-4D97-AF65-F5344CB8AC3E}">
        <p14:creationId xmlns:p14="http://schemas.microsoft.com/office/powerpoint/2010/main" val="2206433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Channel incision is a widespread phenomenon throughout the world that causes ecosystem degradation through disconnection of the stream from its floodplain, lower groundwater tables, loss of wetlands, decreased summer low flows, higher stream temperatures, less overall habitat diversity, loss of riparian areas, and population declines in fish and other aquatic organisms.  Beaver dams can reduce the rate of channel incision and even reverse it in degraded streams.</a:t>
            </a:r>
          </a:p>
          <a:p>
            <a:pPr lvl="0"/>
            <a:r>
              <a:rPr lang="en-US" sz="1200" kern="1200" dirty="0" smtClean="0">
                <a:solidFill>
                  <a:schemeClr val="tx1"/>
                </a:solidFill>
                <a:effectLst/>
                <a:latin typeface="+mn-lt"/>
                <a:ea typeface="+mn-ea"/>
                <a:cs typeface="+mn-cs"/>
              </a:rPr>
              <a:t>Sediments trapped behind beaver dams cause streambed aggradation in the affected reaches; the same sediments are therefore unavailable to downstream locations where they may be less desirable.</a:t>
            </a:r>
          </a:p>
          <a:p>
            <a:endParaRPr lang="en-US" dirty="0"/>
          </a:p>
        </p:txBody>
      </p:sp>
      <p:sp>
        <p:nvSpPr>
          <p:cNvPr id="4" name="Slide Number Placeholder 3"/>
          <p:cNvSpPr>
            <a:spLocks noGrp="1"/>
          </p:cNvSpPr>
          <p:nvPr>
            <p:ph type="sldNum" sz="quarter" idx="10"/>
          </p:nvPr>
        </p:nvSpPr>
        <p:spPr/>
        <p:txBody>
          <a:bodyPr/>
          <a:lstStyle/>
          <a:p>
            <a:fld id="{93EB3553-B82A-4E5D-8AF1-510AE1200DA7}" type="slidenum">
              <a:rPr lang="en-US" smtClean="0"/>
              <a:t>19</a:t>
            </a:fld>
            <a:endParaRPr lang="en-US"/>
          </a:p>
        </p:txBody>
      </p:sp>
    </p:spTree>
    <p:extLst>
      <p:ext uri="{BB962C8B-B14F-4D97-AF65-F5344CB8AC3E}">
        <p14:creationId xmlns:p14="http://schemas.microsoft.com/office/powerpoint/2010/main" val="1159424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obvious effect of beaver dams is that riparian and emergent vegetation develop to dominate where there used to be upland shrubs and trees.  This vegetation further reduces flow velocities and increases rates of sedimentation beyond what the dam itself causes.</a:t>
            </a:r>
          </a:p>
          <a:p>
            <a:pPr lvl="0"/>
            <a:r>
              <a:rPr lang="en-US" sz="1200" kern="1200" dirty="0" smtClean="0">
                <a:solidFill>
                  <a:schemeClr val="tx1"/>
                </a:solidFill>
                <a:effectLst/>
                <a:latin typeface="+mn-lt"/>
                <a:ea typeface="+mn-ea"/>
                <a:cs typeface="+mn-cs"/>
              </a:rPr>
              <a:t>After abandonment and dam breaching, the newly exposed sediments in the beaver meadow offer rich growing conditions, and the site progresses through successional stages from young and wet to old and moist plant communities.</a:t>
            </a:r>
          </a:p>
          <a:p>
            <a:pPr lvl="0"/>
            <a:r>
              <a:rPr lang="en-US" sz="1200" kern="1200" dirty="0" smtClean="0">
                <a:solidFill>
                  <a:schemeClr val="tx1"/>
                </a:solidFill>
                <a:effectLst/>
                <a:latin typeface="+mn-lt"/>
                <a:ea typeface="+mn-ea"/>
                <a:cs typeface="+mn-cs"/>
              </a:rPr>
              <a:t>Due to varying dates of meadow creation following breaching, and their subsequent recolonization by beavers, the system of dams on a stream creates a complex of wetland communities whose composition and structure varies, contributing to landscape level heterogeneity.</a:t>
            </a:r>
          </a:p>
        </p:txBody>
      </p:sp>
      <p:sp>
        <p:nvSpPr>
          <p:cNvPr id="4" name="Slide Number Placeholder 3"/>
          <p:cNvSpPr>
            <a:spLocks noGrp="1"/>
          </p:cNvSpPr>
          <p:nvPr>
            <p:ph type="sldNum" sz="quarter" idx="10"/>
          </p:nvPr>
        </p:nvSpPr>
        <p:spPr/>
        <p:txBody>
          <a:bodyPr/>
          <a:lstStyle/>
          <a:p>
            <a:fld id="{93EB3553-B82A-4E5D-8AF1-510AE1200DA7}" type="slidenum">
              <a:rPr lang="en-US" smtClean="0"/>
              <a:t>20</a:t>
            </a:fld>
            <a:endParaRPr lang="en-US"/>
          </a:p>
        </p:txBody>
      </p:sp>
    </p:spTree>
    <p:extLst>
      <p:ext uri="{BB962C8B-B14F-4D97-AF65-F5344CB8AC3E}">
        <p14:creationId xmlns:p14="http://schemas.microsoft.com/office/powerpoint/2010/main" val="1953698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Creation of a beaver pond starts a chain of effects, beginning with an increase in organic nutrients and by allowing more sunlight to reach more surface water to power photosynthesis by various primary producers.</a:t>
            </a:r>
          </a:p>
          <a:p>
            <a:pPr lvl="0"/>
            <a:r>
              <a:rPr lang="en-US" sz="1200" kern="1200" dirty="0" smtClean="0">
                <a:solidFill>
                  <a:schemeClr val="tx1"/>
                </a:solidFill>
                <a:effectLst/>
                <a:latin typeface="+mn-lt"/>
                <a:ea typeface="+mn-ea"/>
                <a:cs typeface="+mn-cs"/>
              </a:rPr>
              <a:t>Secondary producers - varied micro- and macro invertebrates - flourish with the increase in primary production.  These form the base of the food web that fish rely on when rearing or overwintering in beaver ponds.</a:t>
            </a:r>
          </a:p>
        </p:txBody>
      </p:sp>
      <p:sp>
        <p:nvSpPr>
          <p:cNvPr id="4" name="Slide Number Placeholder 3"/>
          <p:cNvSpPr>
            <a:spLocks noGrp="1"/>
          </p:cNvSpPr>
          <p:nvPr>
            <p:ph type="sldNum" sz="quarter" idx="10"/>
          </p:nvPr>
        </p:nvSpPr>
        <p:spPr/>
        <p:txBody>
          <a:bodyPr/>
          <a:lstStyle/>
          <a:p>
            <a:fld id="{93EB3553-B82A-4E5D-8AF1-510AE1200DA7}" type="slidenum">
              <a:rPr lang="en-US" smtClean="0"/>
              <a:t>21</a:t>
            </a:fld>
            <a:endParaRPr lang="en-US"/>
          </a:p>
        </p:txBody>
      </p:sp>
    </p:spTree>
    <p:extLst>
      <p:ext uri="{BB962C8B-B14F-4D97-AF65-F5344CB8AC3E}">
        <p14:creationId xmlns:p14="http://schemas.microsoft.com/office/powerpoint/2010/main" val="711325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There are commonly held views that beaver ponds somehow interfere with fish habitat, especially the notion that dams act as barriers to passage.  One review of the literature showed that positive effects of dams were more often supported by data, and that negative impacts are more often speculative, and not supported by field data.</a:t>
            </a:r>
          </a:p>
          <a:p>
            <a:pPr lvl="0"/>
            <a:r>
              <a:rPr lang="en-US" sz="1200" kern="1200" dirty="0" smtClean="0">
                <a:solidFill>
                  <a:schemeClr val="tx1"/>
                </a:solidFill>
                <a:effectLst/>
                <a:latin typeface="+mn-lt"/>
                <a:ea typeface="+mn-ea"/>
                <a:cs typeface="+mn-cs"/>
              </a:rPr>
              <a:t>Beaver ponds slow the flow of water, reducing the energy expended by foraging fish.  They also increase the amount of aquatic invertebrates and provide high edge to area ratios that increase cover for fish.  The result is that fish found in stream reaches that have beaver dams are both larger and more numerous than fish found in streams lacking slow water habitat.</a:t>
            </a:r>
          </a:p>
          <a:p>
            <a:pPr lvl="0"/>
            <a:r>
              <a:rPr lang="en-US" sz="1200" kern="1200" dirty="0" smtClean="0">
                <a:solidFill>
                  <a:schemeClr val="tx1"/>
                </a:solidFill>
                <a:effectLst/>
                <a:latin typeface="+mn-lt"/>
                <a:ea typeface="+mn-ea"/>
                <a:cs typeface="+mn-cs"/>
              </a:rPr>
              <a:t>Overwintering habitat has been identified as the production bottleneck for Coho salmon in at least one stream system, and that increasing beaver populations would effectively mitigate this loss of productivity.  Other salmonid species have also been identified as benefitting from beaver dams.</a:t>
            </a:r>
          </a:p>
          <a:p>
            <a:endParaRPr lang="en-US" dirty="0"/>
          </a:p>
        </p:txBody>
      </p:sp>
      <p:sp>
        <p:nvSpPr>
          <p:cNvPr id="4" name="Slide Number Placeholder 3"/>
          <p:cNvSpPr>
            <a:spLocks noGrp="1"/>
          </p:cNvSpPr>
          <p:nvPr>
            <p:ph type="sldNum" sz="quarter" idx="10"/>
          </p:nvPr>
        </p:nvSpPr>
        <p:spPr/>
        <p:txBody>
          <a:bodyPr/>
          <a:lstStyle/>
          <a:p>
            <a:fld id="{93EB3553-B82A-4E5D-8AF1-510AE1200DA7}" type="slidenum">
              <a:rPr lang="en-US" smtClean="0"/>
              <a:t>22</a:t>
            </a:fld>
            <a:endParaRPr lang="en-US"/>
          </a:p>
        </p:txBody>
      </p:sp>
    </p:spTree>
    <p:extLst>
      <p:ext uri="{BB962C8B-B14F-4D97-AF65-F5344CB8AC3E}">
        <p14:creationId xmlns:p14="http://schemas.microsoft.com/office/powerpoint/2010/main" val="284068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Beaver ponds provide important breeding habitat for some amphibians, for example, the blue-listed Western Toad</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Beaver dams increase the amount of surface water and retention times within their catchments, and this may reduce egg and hatchling larvae’s susceptibility to desiccation.</a:t>
            </a:r>
          </a:p>
          <a:p>
            <a:pPr lvl="0"/>
            <a:r>
              <a:rPr lang="en-US" sz="1200" kern="1200" dirty="0" smtClean="0">
                <a:solidFill>
                  <a:schemeClr val="tx1"/>
                </a:solidFill>
                <a:effectLst/>
                <a:latin typeface="+mn-lt"/>
                <a:ea typeface="+mn-ea"/>
                <a:cs typeface="+mn-cs"/>
              </a:rPr>
              <a:t>Painted turtles use beaver ponds.  As climate change continues to warm the central interior of BC, the range of these animals may move northward, and beaver ponds will continue to be a feature of their habitat.</a:t>
            </a:r>
          </a:p>
          <a:p>
            <a:pPr lvl="0"/>
            <a:r>
              <a:rPr lang="en-US" sz="1200" kern="1200" dirty="0" smtClean="0">
                <a:solidFill>
                  <a:schemeClr val="tx1"/>
                </a:solidFill>
                <a:effectLst/>
                <a:latin typeface="+mn-lt"/>
                <a:ea typeface="+mn-ea"/>
                <a:cs typeface="+mn-cs"/>
              </a:rPr>
              <a:t>Snakes are commonly found near beaver ponds.  Both the common garter snake and the wandering garter snake occur in central BC.</a:t>
            </a:r>
          </a:p>
          <a:p>
            <a:pPr lvl="0"/>
            <a:r>
              <a:rPr lang="en-US" sz="1200" kern="1200" dirty="0" smtClean="0">
                <a:solidFill>
                  <a:schemeClr val="tx1"/>
                </a:solidFill>
                <a:effectLst/>
                <a:latin typeface="+mn-lt"/>
                <a:ea typeface="+mn-ea"/>
                <a:cs typeface="+mn-cs"/>
              </a:rPr>
              <a:t>Older ponds tend to attract more reptiles than younger ponds do, pointing to the importance of having a range of seral conditions in the landscape.</a:t>
            </a:r>
          </a:p>
          <a:p>
            <a:endParaRPr lang="en-US" dirty="0"/>
          </a:p>
        </p:txBody>
      </p:sp>
      <p:sp>
        <p:nvSpPr>
          <p:cNvPr id="4" name="Slide Number Placeholder 3"/>
          <p:cNvSpPr>
            <a:spLocks noGrp="1"/>
          </p:cNvSpPr>
          <p:nvPr>
            <p:ph type="sldNum" sz="quarter" idx="10"/>
          </p:nvPr>
        </p:nvSpPr>
        <p:spPr/>
        <p:txBody>
          <a:bodyPr/>
          <a:lstStyle/>
          <a:p>
            <a:fld id="{93EB3553-B82A-4E5D-8AF1-510AE1200DA7}" type="slidenum">
              <a:rPr lang="en-US" smtClean="0"/>
              <a:t>23</a:t>
            </a:fld>
            <a:endParaRPr lang="en-US"/>
          </a:p>
        </p:txBody>
      </p:sp>
    </p:spTree>
    <p:extLst>
      <p:ext uri="{BB962C8B-B14F-4D97-AF65-F5344CB8AC3E}">
        <p14:creationId xmlns:p14="http://schemas.microsoft.com/office/powerpoint/2010/main" val="1906067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Beaver impoundments create habitat for waterfowl and many other bird species.</a:t>
            </a:r>
          </a:p>
          <a:p>
            <a:pPr lvl="0"/>
            <a:r>
              <a:rPr lang="en-US" sz="1200" kern="1200" dirty="0" smtClean="0">
                <a:solidFill>
                  <a:schemeClr val="tx1"/>
                </a:solidFill>
                <a:effectLst/>
                <a:latin typeface="+mn-lt"/>
                <a:ea typeface="+mn-ea"/>
                <a:cs typeface="+mn-cs"/>
              </a:rPr>
              <a:t>Breeding hens and their broods rely on the protein and calcium rich food supplies provided by the numerous species of aquatic insects found in beaver ponds, as well as the cover provided by riparian and emergent vegetation.</a:t>
            </a:r>
          </a:p>
          <a:p>
            <a:pPr lvl="0"/>
            <a:r>
              <a:rPr lang="en-US" sz="1200" kern="1200" dirty="0" smtClean="0">
                <a:solidFill>
                  <a:schemeClr val="tx1"/>
                </a:solidFill>
                <a:effectLst/>
                <a:latin typeface="+mn-lt"/>
                <a:ea typeface="+mn-ea"/>
                <a:cs typeface="+mn-cs"/>
              </a:rPr>
              <a:t>Drowned trees attract woodpeckers and provide nesting habitat for many bird species.</a:t>
            </a:r>
          </a:p>
          <a:p>
            <a:pPr lvl="0"/>
            <a:r>
              <a:rPr lang="en-US" sz="1200" kern="1200" dirty="0" smtClean="0">
                <a:solidFill>
                  <a:schemeClr val="tx1"/>
                </a:solidFill>
                <a:effectLst/>
                <a:latin typeface="+mn-lt"/>
                <a:ea typeface="+mn-ea"/>
                <a:cs typeface="+mn-cs"/>
              </a:rPr>
              <a:t>Beaver ponds offer habitat to a hugely disproportionate number of wildlife species compared to the area of landscape they occupy.</a:t>
            </a:r>
          </a:p>
        </p:txBody>
      </p:sp>
      <p:sp>
        <p:nvSpPr>
          <p:cNvPr id="4" name="Slide Number Placeholder 3"/>
          <p:cNvSpPr>
            <a:spLocks noGrp="1"/>
          </p:cNvSpPr>
          <p:nvPr>
            <p:ph type="sldNum" sz="quarter" idx="10"/>
          </p:nvPr>
        </p:nvSpPr>
        <p:spPr/>
        <p:txBody>
          <a:bodyPr/>
          <a:lstStyle/>
          <a:p>
            <a:fld id="{93EB3553-B82A-4E5D-8AF1-510AE1200DA7}" type="slidenum">
              <a:rPr lang="en-US" smtClean="0"/>
              <a:t>24</a:t>
            </a:fld>
            <a:endParaRPr lang="en-US"/>
          </a:p>
        </p:txBody>
      </p:sp>
    </p:spTree>
    <p:extLst>
      <p:ext uri="{BB962C8B-B14F-4D97-AF65-F5344CB8AC3E}">
        <p14:creationId xmlns:p14="http://schemas.microsoft.com/office/powerpoint/2010/main" val="3758145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is short – 20 minutes</a:t>
            </a:r>
            <a:endParaRPr lang="en-US" dirty="0"/>
          </a:p>
        </p:txBody>
      </p:sp>
      <p:sp>
        <p:nvSpPr>
          <p:cNvPr id="4" name="Slide Number Placeholder 3"/>
          <p:cNvSpPr>
            <a:spLocks noGrp="1"/>
          </p:cNvSpPr>
          <p:nvPr>
            <p:ph type="sldNum" sz="quarter" idx="10"/>
          </p:nvPr>
        </p:nvSpPr>
        <p:spPr/>
        <p:txBody>
          <a:bodyPr/>
          <a:lstStyle/>
          <a:p>
            <a:fld id="{93EB3553-B82A-4E5D-8AF1-510AE1200DA7}" type="slidenum">
              <a:rPr lang="en-US" smtClean="0"/>
              <a:t>2</a:t>
            </a:fld>
            <a:endParaRPr lang="en-US"/>
          </a:p>
        </p:txBody>
      </p:sp>
    </p:spTree>
    <p:extLst>
      <p:ext uri="{BB962C8B-B14F-4D97-AF65-F5344CB8AC3E}">
        <p14:creationId xmlns:p14="http://schemas.microsoft.com/office/powerpoint/2010/main" val="3235616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25</a:t>
            </a:fld>
            <a:endParaRPr lang="en-US"/>
          </a:p>
        </p:txBody>
      </p:sp>
    </p:spTree>
    <p:extLst>
      <p:ext uri="{BB962C8B-B14F-4D97-AF65-F5344CB8AC3E}">
        <p14:creationId xmlns:p14="http://schemas.microsoft.com/office/powerpoint/2010/main" val="3841656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26</a:t>
            </a:fld>
            <a:endParaRPr lang="en-US"/>
          </a:p>
        </p:txBody>
      </p:sp>
    </p:spTree>
    <p:extLst>
      <p:ext uri="{BB962C8B-B14F-4D97-AF65-F5344CB8AC3E}">
        <p14:creationId xmlns:p14="http://schemas.microsoft.com/office/powerpoint/2010/main" val="47448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27</a:t>
            </a:fld>
            <a:endParaRPr lang="en-US"/>
          </a:p>
        </p:txBody>
      </p:sp>
    </p:spTree>
    <p:extLst>
      <p:ext uri="{BB962C8B-B14F-4D97-AF65-F5344CB8AC3E}">
        <p14:creationId xmlns:p14="http://schemas.microsoft.com/office/powerpoint/2010/main" val="1189896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28</a:t>
            </a:fld>
            <a:endParaRPr lang="en-US"/>
          </a:p>
        </p:txBody>
      </p:sp>
    </p:spTree>
    <p:extLst>
      <p:ext uri="{BB962C8B-B14F-4D97-AF65-F5344CB8AC3E}">
        <p14:creationId xmlns:p14="http://schemas.microsoft.com/office/powerpoint/2010/main" val="1218424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29</a:t>
            </a:fld>
            <a:endParaRPr lang="en-US"/>
          </a:p>
        </p:txBody>
      </p:sp>
    </p:spTree>
    <p:extLst>
      <p:ext uri="{BB962C8B-B14F-4D97-AF65-F5344CB8AC3E}">
        <p14:creationId xmlns:p14="http://schemas.microsoft.com/office/powerpoint/2010/main" val="308260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30</a:t>
            </a:fld>
            <a:endParaRPr lang="en-US"/>
          </a:p>
        </p:txBody>
      </p:sp>
    </p:spTree>
    <p:extLst>
      <p:ext uri="{BB962C8B-B14F-4D97-AF65-F5344CB8AC3E}">
        <p14:creationId xmlns:p14="http://schemas.microsoft.com/office/powerpoint/2010/main" val="1083362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31</a:t>
            </a:fld>
            <a:endParaRPr lang="en-US"/>
          </a:p>
        </p:txBody>
      </p:sp>
    </p:spTree>
    <p:extLst>
      <p:ext uri="{BB962C8B-B14F-4D97-AF65-F5344CB8AC3E}">
        <p14:creationId xmlns:p14="http://schemas.microsoft.com/office/powerpoint/2010/main" val="3586800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32</a:t>
            </a:fld>
            <a:endParaRPr lang="en-US"/>
          </a:p>
        </p:txBody>
      </p:sp>
    </p:spTree>
    <p:extLst>
      <p:ext uri="{BB962C8B-B14F-4D97-AF65-F5344CB8AC3E}">
        <p14:creationId xmlns:p14="http://schemas.microsoft.com/office/powerpoint/2010/main" val="576952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33</a:t>
            </a:fld>
            <a:endParaRPr lang="en-US"/>
          </a:p>
        </p:txBody>
      </p:sp>
    </p:spTree>
    <p:extLst>
      <p:ext uri="{BB962C8B-B14F-4D97-AF65-F5344CB8AC3E}">
        <p14:creationId xmlns:p14="http://schemas.microsoft.com/office/powerpoint/2010/main" val="970625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34</a:t>
            </a:fld>
            <a:endParaRPr lang="en-US"/>
          </a:p>
        </p:txBody>
      </p:sp>
    </p:spTree>
    <p:extLst>
      <p:ext uri="{BB962C8B-B14F-4D97-AF65-F5344CB8AC3E}">
        <p14:creationId xmlns:p14="http://schemas.microsoft.com/office/powerpoint/2010/main" val="1051402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EB3553-B82A-4E5D-8AF1-510AE1200DA7}" type="slidenum">
              <a:rPr lang="en-US" smtClean="0"/>
              <a:t>3</a:t>
            </a:fld>
            <a:endParaRPr lang="en-US"/>
          </a:p>
        </p:txBody>
      </p:sp>
    </p:spTree>
    <p:extLst>
      <p:ext uri="{BB962C8B-B14F-4D97-AF65-F5344CB8AC3E}">
        <p14:creationId xmlns:p14="http://schemas.microsoft.com/office/powerpoint/2010/main" val="3847493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35</a:t>
            </a:fld>
            <a:endParaRPr lang="en-US"/>
          </a:p>
        </p:txBody>
      </p:sp>
    </p:spTree>
    <p:extLst>
      <p:ext uri="{BB962C8B-B14F-4D97-AF65-F5344CB8AC3E}">
        <p14:creationId xmlns:p14="http://schemas.microsoft.com/office/powerpoint/2010/main" val="2252185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36</a:t>
            </a:fld>
            <a:endParaRPr lang="en-US"/>
          </a:p>
        </p:txBody>
      </p:sp>
    </p:spTree>
    <p:extLst>
      <p:ext uri="{BB962C8B-B14F-4D97-AF65-F5344CB8AC3E}">
        <p14:creationId xmlns:p14="http://schemas.microsoft.com/office/powerpoint/2010/main" val="2221151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37</a:t>
            </a:fld>
            <a:endParaRPr lang="en-US"/>
          </a:p>
        </p:txBody>
      </p:sp>
    </p:spTree>
    <p:extLst>
      <p:ext uri="{BB962C8B-B14F-4D97-AF65-F5344CB8AC3E}">
        <p14:creationId xmlns:p14="http://schemas.microsoft.com/office/powerpoint/2010/main" val="1690764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38</a:t>
            </a:fld>
            <a:endParaRPr lang="en-US"/>
          </a:p>
        </p:txBody>
      </p:sp>
    </p:spTree>
    <p:extLst>
      <p:ext uri="{BB962C8B-B14F-4D97-AF65-F5344CB8AC3E}">
        <p14:creationId xmlns:p14="http://schemas.microsoft.com/office/powerpoint/2010/main" val="3882885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Beavers used aspen growing on any site from hygric to subxeric, as long as stems and branches could be dragged to the water.</a:t>
            </a:r>
          </a:p>
        </p:txBody>
      </p:sp>
      <p:sp>
        <p:nvSpPr>
          <p:cNvPr id="4" name="Slide Number Placeholder 3"/>
          <p:cNvSpPr>
            <a:spLocks noGrp="1"/>
          </p:cNvSpPr>
          <p:nvPr>
            <p:ph type="sldNum" sz="quarter" idx="10"/>
          </p:nvPr>
        </p:nvSpPr>
        <p:spPr/>
        <p:txBody>
          <a:bodyPr/>
          <a:lstStyle/>
          <a:p>
            <a:fld id="{93EB3553-B82A-4E5D-8AF1-510AE1200DA7}" type="slidenum">
              <a:rPr lang="en-US" smtClean="0"/>
              <a:t>39</a:t>
            </a:fld>
            <a:endParaRPr lang="en-US"/>
          </a:p>
        </p:txBody>
      </p:sp>
    </p:spTree>
    <p:extLst>
      <p:ext uri="{BB962C8B-B14F-4D97-AF65-F5344CB8AC3E}">
        <p14:creationId xmlns:p14="http://schemas.microsoft.com/office/powerpoint/2010/main" val="42140649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40</a:t>
            </a:fld>
            <a:endParaRPr lang="en-US"/>
          </a:p>
        </p:txBody>
      </p:sp>
    </p:spTree>
    <p:extLst>
      <p:ext uri="{BB962C8B-B14F-4D97-AF65-F5344CB8AC3E}">
        <p14:creationId xmlns:p14="http://schemas.microsoft.com/office/powerpoint/2010/main" val="4216621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41</a:t>
            </a:fld>
            <a:endParaRPr lang="en-US"/>
          </a:p>
        </p:txBody>
      </p:sp>
    </p:spTree>
    <p:extLst>
      <p:ext uri="{BB962C8B-B14F-4D97-AF65-F5344CB8AC3E}">
        <p14:creationId xmlns:p14="http://schemas.microsoft.com/office/powerpoint/2010/main" val="1164322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42</a:t>
            </a:fld>
            <a:endParaRPr lang="en-US"/>
          </a:p>
        </p:txBody>
      </p:sp>
    </p:spTree>
    <p:extLst>
      <p:ext uri="{BB962C8B-B14F-4D97-AF65-F5344CB8AC3E}">
        <p14:creationId xmlns:p14="http://schemas.microsoft.com/office/powerpoint/2010/main" val="40386872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43</a:t>
            </a:fld>
            <a:endParaRPr lang="en-US"/>
          </a:p>
        </p:txBody>
      </p:sp>
    </p:spTree>
    <p:extLst>
      <p:ext uri="{BB962C8B-B14F-4D97-AF65-F5344CB8AC3E}">
        <p14:creationId xmlns:p14="http://schemas.microsoft.com/office/powerpoint/2010/main" val="182540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44</a:t>
            </a:fld>
            <a:endParaRPr lang="en-US"/>
          </a:p>
        </p:txBody>
      </p:sp>
    </p:spTree>
    <p:extLst>
      <p:ext uri="{BB962C8B-B14F-4D97-AF65-F5344CB8AC3E}">
        <p14:creationId xmlns:p14="http://schemas.microsoft.com/office/powerpoint/2010/main" val="387649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EB3553-B82A-4E5D-8AF1-510AE1200DA7}" type="slidenum">
              <a:rPr lang="en-US" smtClean="0"/>
              <a:t>7</a:t>
            </a:fld>
            <a:endParaRPr lang="en-US"/>
          </a:p>
        </p:txBody>
      </p:sp>
    </p:spTree>
    <p:extLst>
      <p:ext uri="{BB962C8B-B14F-4D97-AF65-F5344CB8AC3E}">
        <p14:creationId xmlns:p14="http://schemas.microsoft.com/office/powerpoint/2010/main" val="335833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45</a:t>
            </a:fld>
            <a:endParaRPr lang="en-US"/>
          </a:p>
        </p:txBody>
      </p:sp>
    </p:spTree>
    <p:extLst>
      <p:ext uri="{BB962C8B-B14F-4D97-AF65-F5344CB8AC3E}">
        <p14:creationId xmlns:p14="http://schemas.microsoft.com/office/powerpoint/2010/main" val="3914783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but less if terrain makes exploitation of it too difficult.  Abandoned dams were almost always associated with a complete lack of aspen in this zone, but old stumps could be found within the remaining conifer forest or open area.  Even when willow are plentiful and large, if no aspen is present the site is less likely to support an active colony than if aspen is present.</a:t>
            </a:r>
          </a:p>
          <a:p>
            <a:pPr lvl="0"/>
            <a:r>
              <a:rPr lang="en-CA" sz="1200" kern="1200" dirty="0" smtClean="0">
                <a:solidFill>
                  <a:schemeClr val="tx1"/>
                </a:solidFill>
                <a:effectLst/>
                <a:latin typeface="+mn-lt"/>
                <a:ea typeface="+mn-ea"/>
                <a:cs typeface="+mn-cs"/>
              </a:rPr>
              <a:t>-</a:t>
            </a:r>
            <a:r>
              <a:rPr lang="en-CA" sz="1200" kern="1200" baseline="0" dirty="0" smtClean="0">
                <a:solidFill>
                  <a:schemeClr val="tx1"/>
                </a:solidFill>
                <a:effectLst/>
                <a:latin typeface="+mn-lt"/>
                <a:ea typeface="+mn-ea"/>
                <a:cs typeface="+mn-cs"/>
              </a:rPr>
              <a:t> Image is Fifteen Creek and Dorman Creek, tributary to Smith Creek.</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46</a:t>
            </a:fld>
            <a:endParaRPr lang="en-US"/>
          </a:p>
        </p:txBody>
      </p:sp>
    </p:spTree>
    <p:extLst>
      <p:ext uri="{BB962C8B-B14F-4D97-AF65-F5344CB8AC3E}">
        <p14:creationId xmlns:p14="http://schemas.microsoft.com/office/powerpoint/2010/main" val="35204349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but less if terrain makes exploitation of it too difficult.  Abandoned dams were almost always associated with a complete lack of aspen in this zone, but old stumps could be found within the remaining conifer forest or open area.  Even when willow are plentiful and large, if no aspen is present the site is less likely to support an active colony than if aspen is present.</a:t>
            </a:r>
          </a:p>
          <a:p>
            <a:pPr lvl="0"/>
            <a:r>
              <a:rPr lang="en-CA" sz="1200" kern="1200" dirty="0" smtClean="0">
                <a:solidFill>
                  <a:schemeClr val="tx1"/>
                </a:solidFill>
                <a:effectLst/>
                <a:latin typeface="+mn-lt"/>
                <a:ea typeface="+mn-ea"/>
                <a:cs typeface="+mn-cs"/>
              </a:rPr>
              <a:t>-</a:t>
            </a:r>
            <a:r>
              <a:rPr lang="en-CA" sz="1200" kern="1200" baseline="0" dirty="0" smtClean="0">
                <a:solidFill>
                  <a:schemeClr val="tx1"/>
                </a:solidFill>
                <a:effectLst/>
                <a:latin typeface="+mn-lt"/>
                <a:ea typeface="+mn-ea"/>
                <a:cs typeface="+mn-cs"/>
              </a:rPr>
              <a:t> Image is Fifteen Creek and Dorman Creek, tributary to Smith Creek.</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47</a:t>
            </a:fld>
            <a:endParaRPr lang="en-US"/>
          </a:p>
        </p:txBody>
      </p:sp>
    </p:spTree>
    <p:extLst>
      <p:ext uri="{BB962C8B-B14F-4D97-AF65-F5344CB8AC3E}">
        <p14:creationId xmlns:p14="http://schemas.microsoft.com/office/powerpoint/2010/main" val="3016373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A couple of aspen and cottonwood,</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70 m from water, then 700 m to lodge.  Cattail</a:t>
            </a:r>
            <a:r>
              <a:rPr lang="en-CA" sz="1200" kern="1200" baseline="0" dirty="0" smtClean="0">
                <a:solidFill>
                  <a:schemeClr val="tx1"/>
                </a:solidFill>
                <a:effectLst/>
                <a:latin typeface="+mn-lt"/>
                <a:ea typeface="+mn-ea"/>
                <a:cs typeface="+mn-cs"/>
              </a:rPr>
              <a:t> in lower reaches.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48</a:t>
            </a:fld>
            <a:endParaRPr lang="en-US"/>
          </a:p>
        </p:txBody>
      </p:sp>
    </p:spTree>
    <p:extLst>
      <p:ext uri="{BB962C8B-B14F-4D97-AF65-F5344CB8AC3E}">
        <p14:creationId xmlns:p14="http://schemas.microsoft.com/office/powerpoint/2010/main" val="31728310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49</a:t>
            </a:fld>
            <a:endParaRPr lang="en-US"/>
          </a:p>
        </p:txBody>
      </p:sp>
    </p:spTree>
    <p:extLst>
      <p:ext uri="{BB962C8B-B14F-4D97-AF65-F5344CB8AC3E}">
        <p14:creationId xmlns:p14="http://schemas.microsoft.com/office/powerpoint/2010/main" val="9312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50</a:t>
            </a:fld>
            <a:endParaRPr lang="en-US"/>
          </a:p>
        </p:txBody>
      </p:sp>
    </p:spTree>
    <p:extLst>
      <p:ext uri="{BB962C8B-B14F-4D97-AF65-F5344CB8AC3E}">
        <p14:creationId xmlns:p14="http://schemas.microsoft.com/office/powerpoint/2010/main" val="31616342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51</a:t>
            </a:fld>
            <a:endParaRPr lang="en-US"/>
          </a:p>
        </p:txBody>
      </p:sp>
    </p:spTree>
    <p:extLst>
      <p:ext uri="{BB962C8B-B14F-4D97-AF65-F5344CB8AC3E}">
        <p14:creationId xmlns:p14="http://schemas.microsoft.com/office/powerpoint/2010/main" val="30978398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Where the stand is open, aspen suckers have often been browsed concurrently with shrub species.</a:t>
            </a:r>
          </a:p>
        </p:txBody>
      </p:sp>
      <p:sp>
        <p:nvSpPr>
          <p:cNvPr id="4" name="Slide Number Placeholder 3"/>
          <p:cNvSpPr>
            <a:spLocks noGrp="1"/>
          </p:cNvSpPr>
          <p:nvPr>
            <p:ph type="sldNum" sz="quarter" idx="10"/>
          </p:nvPr>
        </p:nvSpPr>
        <p:spPr/>
        <p:txBody>
          <a:bodyPr/>
          <a:lstStyle/>
          <a:p>
            <a:fld id="{93EB3553-B82A-4E5D-8AF1-510AE1200DA7}" type="slidenum">
              <a:rPr lang="en-US" smtClean="0"/>
              <a:t>52</a:t>
            </a:fld>
            <a:endParaRPr lang="en-US"/>
          </a:p>
        </p:txBody>
      </p:sp>
    </p:spTree>
    <p:extLst>
      <p:ext uri="{BB962C8B-B14F-4D97-AF65-F5344CB8AC3E}">
        <p14:creationId xmlns:p14="http://schemas.microsoft.com/office/powerpoint/2010/main" val="18287182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53</a:t>
            </a:fld>
            <a:endParaRPr lang="en-US"/>
          </a:p>
        </p:txBody>
      </p:sp>
    </p:spTree>
    <p:extLst>
      <p:ext uri="{BB962C8B-B14F-4D97-AF65-F5344CB8AC3E}">
        <p14:creationId xmlns:p14="http://schemas.microsoft.com/office/powerpoint/2010/main" val="15007401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54</a:t>
            </a:fld>
            <a:endParaRPr lang="en-US"/>
          </a:p>
        </p:txBody>
      </p:sp>
    </p:spTree>
    <p:extLst>
      <p:ext uri="{BB962C8B-B14F-4D97-AF65-F5344CB8AC3E}">
        <p14:creationId xmlns:p14="http://schemas.microsoft.com/office/powerpoint/2010/main" val="188953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Dams</a:t>
            </a:r>
            <a:r>
              <a:rPr lang="en-CA" baseline="0" dirty="0" smtClean="0"/>
              <a:t> lengthen residence time, change timing of release.</a:t>
            </a:r>
          </a:p>
          <a:p>
            <a:r>
              <a:rPr lang="en-CA" baseline="0" dirty="0" smtClean="0"/>
              <a:t>Losing streams can be changed to gaining streams with dams.</a:t>
            </a:r>
          </a:p>
          <a:p>
            <a:r>
              <a:rPr lang="en-CA" baseline="0" dirty="0" smtClean="0"/>
              <a:t>Lateral spreading and increased areas of saturation mean more water, including groundwater, in a watershed.</a:t>
            </a:r>
          </a:p>
          <a:p>
            <a:r>
              <a:rPr lang="en-CA" baseline="0" dirty="0" smtClean="0"/>
              <a:t>Think about this benefit with respect to climate change induced drought.</a:t>
            </a:r>
          </a:p>
          <a:p>
            <a:endParaRPr lang="en-US" dirty="0"/>
          </a:p>
        </p:txBody>
      </p:sp>
      <p:sp>
        <p:nvSpPr>
          <p:cNvPr id="4" name="Slide Number Placeholder 3"/>
          <p:cNvSpPr>
            <a:spLocks noGrp="1"/>
          </p:cNvSpPr>
          <p:nvPr>
            <p:ph type="sldNum" sz="quarter" idx="10"/>
          </p:nvPr>
        </p:nvSpPr>
        <p:spPr/>
        <p:txBody>
          <a:bodyPr/>
          <a:lstStyle/>
          <a:p>
            <a:fld id="{93EB3553-B82A-4E5D-8AF1-510AE1200DA7}" type="slidenum">
              <a:rPr lang="en-US" smtClean="0"/>
              <a:t>10</a:t>
            </a:fld>
            <a:endParaRPr lang="en-US"/>
          </a:p>
        </p:txBody>
      </p:sp>
    </p:spTree>
    <p:extLst>
      <p:ext uri="{BB962C8B-B14F-4D97-AF65-F5344CB8AC3E}">
        <p14:creationId xmlns:p14="http://schemas.microsoft.com/office/powerpoint/2010/main" val="29088574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55</a:t>
            </a:fld>
            <a:endParaRPr lang="en-US"/>
          </a:p>
        </p:txBody>
      </p:sp>
    </p:spTree>
    <p:extLst>
      <p:ext uri="{BB962C8B-B14F-4D97-AF65-F5344CB8AC3E}">
        <p14:creationId xmlns:p14="http://schemas.microsoft.com/office/powerpoint/2010/main" val="4421429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56</a:t>
            </a:fld>
            <a:endParaRPr lang="en-US"/>
          </a:p>
        </p:txBody>
      </p:sp>
    </p:spTree>
    <p:extLst>
      <p:ext uri="{BB962C8B-B14F-4D97-AF65-F5344CB8AC3E}">
        <p14:creationId xmlns:p14="http://schemas.microsoft.com/office/powerpoint/2010/main" val="5233315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58</a:t>
            </a:fld>
            <a:endParaRPr lang="en-US"/>
          </a:p>
        </p:txBody>
      </p:sp>
    </p:spTree>
    <p:extLst>
      <p:ext uri="{BB962C8B-B14F-4D97-AF65-F5344CB8AC3E}">
        <p14:creationId xmlns:p14="http://schemas.microsoft.com/office/powerpoint/2010/main" val="17751680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59</a:t>
            </a:fld>
            <a:endParaRPr lang="en-US"/>
          </a:p>
        </p:txBody>
      </p:sp>
    </p:spTree>
    <p:extLst>
      <p:ext uri="{BB962C8B-B14F-4D97-AF65-F5344CB8AC3E}">
        <p14:creationId xmlns:p14="http://schemas.microsoft.com/office/powerpoint/2010/main" val="16980476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EB3553-B82A-4E5D-8AF1-510AE1200DA7}" type="slidenum">
              <a:rPr lang="en-US" smtClean="0"/>
              <a:t>61</a:t>
            </a:fld>
            <a:endParaRPr lang="en-US"/>
          </a:p>
        </p:txBody>
      </p:sp>
    </p:spTree>
    <p:extLst>
      <p:ext uri="{BB962C8B-B14F-4D97-AF65-F5344CB8AC3E}">
        <p14:creationId xmlns:p14="http://schemas.microsoft.com/office/powerpoint/2010/main" val="285656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64</a:t>
            </a:fld>
            <a:endParaRPr lang="en-US"/>
          </a:p>
        </p:txBody>
      </p:sp>
    </p:spTree>
    <p:extLst>
      <p:ext uri="{BB962C8B-B14F-4D97-AF65-F5344CB8AC3E}">
        <p14:creationId xmlns:p14="http://schemas.microsoft.com/office/powerpoint/2010/main" val="31359420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70</a:t>
            </a:fld>
            <a:endParaRPr lang="en-US"/>
          </a:p>
        </p:txBody>
      </p:sp>
    </p:spTree>
    <p:extLst>
      <p:ext uri="{BB962C8B-B14F-4D97-AF65-F5344CB8AC3E}">
        <p14:creationId xmlns:p14="http://schemas.microsoft.com/office/powerpoint/2010/main" val="26913657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71</a:t>
            </a:fld>
            <a:endParaRPr lang="en-US"/>
          </a:p>
        </p:txBody>
      </p:sp>
    </p:spTree>
    <p:extLst>
      <p:ext uri="{BB962C8B-B14F-4D97-AF65-F5344CB8AC3E}">
        <p14:creationId xmlns:p14="http://schemas.microsoft.com/office/powerpoint/2010/main" val="26973747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72</a:t>
            </a:fld>
            <a:endParaRPr lang="en-US"/>
          </a:p>
        </p:txBody>
      </p:sp>
    </p:spTree>
    <p:extLst>
      <p:ext uri="{BB962C8B-B14F-4D97-AF65-F5344CB8AC3E}">
        <p14:creationId xmlns:p14="http://schemas.microsoft.com/office/powerpoint/2010/main" val="6674397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74</a:t>
            </a:fld>
            <a:endParaRPr lang="en-US"/>
          </a:p>
        </p:txBody>
      </p:sp>
    </p:spTree>
    <p:extLst>
      <p:ext uri="{BB962C8B-B14F-4D97-AF65-F5344CB8AC3E}">
        <p14:creationId xmlns:p14="http://schemas.microsoft.com/office/powerpoint/2010/main" val="3386300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Water is retained in ponds and subsurface for</a:t>
            </a:r>
            <a:r>
              <a:rPr lang="en-CA" baseline="0" dirty="0" smtClean="0"/>
              <a:t> later release</a:t>
            </a:r>
            <a:r>
              <a:rPr lang="en-US" baseline="0" dirty="0" smtClean="0"/>
              <a:t>.</a:t>
            </a:r>
          </a:p>
          <a:p>
            <a:pPr lvl="0"/>
            <a:r>
              <a:rPr lang="en-US" sz="1200" kern="1200" dirty="0" smtClean="0">
                <a:solidFill>
                  <a:schemeClr val="tx1"/>
                </a:solidFill>
                <a:effectLst/>
                <a:latin typeface="+mn-lt"/>
                <a:ea typeface="+mn-ea"/>
                <a:cs typeface="+mn-cs"/>
              </a:rPr>
              <a:t>Reduction in peak flows reduces erosive energy, thereby reducing sediment deposition downstream.</a:t>
            </a:r>
          </a:p>
          <a:p>
            <a:pPr lvl="0"/>
            <a:r>
              <a:rPr lang="en-US" sz="1200" kern="1200" dirty="0" smtClean="0">
                <a:solidFill>
                  <a:schemeClr val="tx1"/>
                </a:solidFill>
                <a:effectLst/>
                <a:latin typeface="+mn-lt"/>
                <a:ea typeface="+mn-ea"/>
                <a:cs typeface="+mn-cs"/>
              </a:rPr>
              <a:t>The complicated flow path through multiple small channels that typically exist below beaver dams also dissipates the erosive energy.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11</a:t>
            </a:fld>
            <a:endParaRPr lang="en-US"/>
          </a:p>
        </p:txBody>
      </p:sp>
    </p:spTree>
    <p:extLst>
      <p:ext uri="{BB962C8B-B14F-4D97-AF65-F5344CB8AC3E}">
        <p14:creationId xmlns:p14="http://schemas.microsoft.com/office/powerpoint/2010/main" val="28362273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75</a:t>
            </a:fld>
            <a:endParaRPr lang="en-US"/>
          </a:p>
        </p:txBody>
      </p:sp>
    </p:spTree>
    <p:extLst>
      <p:ext uri="{BB962C8B-B14F-4D97-AF65-F5344CB8AC3E}">
        <p14:creationId xmlns:p14="http://schemas.microsoft.com/office/powerpoint/2010/main" val="32391563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76</a:t>
            </a:fld>
            <a:endParaRPr lang="en-US"/>
          </a:p>
        </p:txBody>
      </p:sp>
    </p:spTree>
    <p:extLst>
      <p:ext uri="{BB962C8B-B14F-4D97-AF65-F5344CB8AC3E}">
        <p14:creationId xmlns:p14="http://schemas.microsoft.com/office/powerpoint/2010/main" val="26362588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77</a:t>
            </a:fld>
            <a:endParaRPr lang="en-US"/>
          </a:p>
        </p:txBody>
      </p:sp>
    </p:spTree>
    <p:extLst>
      <p:ext uri="{BB962C8B-B14F-4D97-AF65-F5344CB8AC3E}">
        <p14:creationId xmlns:p14="http://schemas.microsoft.com/office/powerpoint/2010/main" val="12871882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78</a:t>
            </a:fld>
            <a:endParaRPr lang="en-US"/>
          </a:p>
        </p:txBody>
      </p:sp>
    </p:spTree>
    <p:extLst>
      <p:ext uri="{BB962C8B-B14F-4D97-AF65-F5344CB8AC3E}">
        <p14:creationId xmlns:p14="http://schemas.microsoft.com/office/powerpoint/2010/main" val="14829953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Therefore, the retention of riparian zone vertical structure immediately following harvest is assured for at least some portion of these areas.</a:t>
            </a: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79</a:t>
            </a:fld>
            <a:endParaRPr lang="en-US"/>
          </a:p>
        </p:txBody>
      </p:sp>
    </p:spTree>
    <p:extLst>
      <p:ext uri="{BB962C8B-B14F-4D97-AF65-F5344CB8AC3E}">
        <p14:creationId xmlns:p14="http://schemas.microsoft.com/office/powerpoint/2010/main" val="16580789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Therefore, the retention of riparian zone vertical structure immediately following harvest is assured for at least some portion of these areas.</a:t>
            </a: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80</a:t>
            </a:fld>
            <a:endParaRPr lang="en-US"/>
          </a:p>
        </p:txBody>
      </p:sp>
    </p:spTree>
    <p:extLst>
      <p:ext uri="{BB962C8B-B14F-4D97-AF65-F5344CB8AC3E}">
        <p14:creationId xmlns:p14="http://schemas.microsoft.com/office/powerpoint/2010/main" val="3163175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81</a:t>
            </a:fld>
            <a:endParaRPr lang="en-US"/>
          </a:p>
        </p:txBody>
      </p:sp>
    </p:spTree>
    <p:extLst>
      <p:ext uri="{BB962C8B-B14F-4D97-AF65-F5344CB8AC3E}">
        <p14:creationId xmlns:p14="http://schemas.microsoft.com/office/powerpoint/2010/main" val="37032996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82</a:t>
            </a:fld>
            <a:endParaRPr lang="en-US"/>
          </a:p>
        </p:txBody>
      </p:sp>
    </p:spTree>
    <p:extLst>
      <p:ext uri="{BB962C8B-B14F-4D97-AF65-F5344CB8AC3E}">
        <p14:creationId xmlns:p14="http://schemas.microsoft.com/office/powerpoint/2010/main" val="23743557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83</a:t>
            </a:fld>
            <a:endParaRPr lang="en-US"/>
          </a:p>
        </p:txBody>
      </p:sp>
    </p:spTree>
    <p:extLst>
      <p:ext uri="{BB962C8B-B14F-4D97-AF65-F5344CB8AC3E}">
        <p14:creationId xmlns:p14="http://schemas.microsoft.com/office/powerpoint/2010/main" val="6704760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84</a:t>
            </a:fld>
            <a:endParaRPr lang="en-US"/>
          </a:p>
        </p:txBody>
      </p:sp>
    </p:spTree>
    <p:extLst>
      <p:ext uri="{BB962C8B-B14F-4D97-AF65-F5344CB8AC3E}">
        <p14:creationId xmlns:p14="http://schemas.microsoft.com/office/powerpoint/2010/main" val="711645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Moving-water environments are converted to combination of moving- and slow-water habitats with a greater amount of riparian and wetland habitats.</a:t>
            </a:r>
          </a:p>
          <a:p>
            <a:pPr lvl="0"/>
            <a:r>
              <a:rPr lang="en-US" sz="1200" kern="1200" dirty="0" smtClean="0">
                <a:solidFill>
                  <a:schemeClr val="tx1"/>
                </a:solidFill>
                <a:effectLst/>
                <a:latin typeface="+mn-lt"/>
                <a:ea typeface="+mn-ea"/>
                <a:cs typeface="+mn-cs"/>
              </a:rPr>
              <a:t>Colonization, abandonment, and recolonization at irregular intervals leads to heterogeneity in habitats along the stream with a rich mosaic of wetland types of widely ranging ages and stages of succession.</a:t>
            </a:r>
          </a:p>
          <a:p>
            <a:pPr lvl="0"/>
            <a:r>
              <a:rPr lang="en-US" sz="1200" kern="1200" dirty="0" smtClean="0">
                <a:solidFill>
                  <a:schemeClr val="tx1"/>
                </a:solidFill>
                <a:effectLst/>
                <a:latin typeface="+mn-lt"/>
                <a:ea typeface="+mn-ea"/>
                <a:cs typeface="+mn-cs"/>
              </a:rPr>
              <a:t>The resulting complex system is more resilient to disturbance, particularly from the extremes of flooding and drought.</a:t>
            </a:r>
          </a:p>
          <a:p>
            <a:endParaRPr lang="en-US" dirty="0"/>
          </a:p>
        </p:txBody>
      </p:sp>
      <p:sp>
        <p:nvSpPr>
          <p:cNvPr id="4" name="Slide Number Placeholder 3"/>
          <p:cNvSpPr>
            <a:spLocks noGrp="1"/>
          </p:cNvSpPr>
          <p:nvPr>
            <p:ph type="sldNum" sz="quarter" idx="10"/>
          </p:nvPr>
        </p:nvSpPr>
        <p:spPr/>
        <p:txBody>
          <a:bodyPr/>
          <a:lstStyle/>
          <a:p>
            <a:fld id="{93EB3553-B82A-4E5D-8AF1-510AE1200DA7}" type="slidenum">
              <a:rPr lang="en-US" smtClean="0"/>
              <a:t>12</a:t>
            </a:fld>
            <a:endParaRPr lang="en-US"/>
          </a:p>
        </p:txBody>
      </p:sp>
    </p:spTree>
    <p:extLst>
      <p:ext uri="{BB962C8B-B14F-4D97-AF65-F5344CB8AC3E}">
        <p14:creationId xmlns:p14="http://schemas.microsoft.com/office/powerpoint/2010/main" val="4792738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85</a:t>
            </a:fld>
            <a:endParaRPr lang="en-US"/>
          </a:p>
        </p:txBody>
      </p:sp>
    </p:spTree>
    <p:extLst>
      <p:ext uri="{BB962C8B-B14F-4D97-AF65-F5344CB8AC3E}">
        <p14:creationId xmlns:p14="http://schemas.microsoft.com/office/powerpoint/2010/main" val="32218668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86</a:t>
            </a:fld>
            <a:endParaRPr lang="en-US"/>
          </a:p>
        </p:txBody>
      </p:sp>
    </p:spTree>
    <p:extLst>
      <p:ext uri="{BB962C8B-B14F-4D97-AF65-F5344CB8AC3E}">
        <p14:creationId xmlns:p14="http://schemas.microsoft.com/office/powerpoint/2010/main" val="13019836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87</a:t>
            </a:fld>
            <a:endParaRPr lang="en-US"/>
          </a:p>
        </p:txBody>
      </p:sp>
    </p:spTree>
    <p:extLst>
      <p:ext uri="{BB962C8B-B14F-4D97-AF65-F5344CB8AC3E}">
        <p14:creationId xmlns:p14="http://schemas.microsoft.com/office/powerpoint/2010/main" val="25450259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88</a:t>
            </a:fld>
            <a:endParaRPr lang="en-US"/>
          </a:p>
        </p:txBody>
      </p:sp>
    </p:spTree>
    <p:extLst>
      <p:ext uri="{BB962C8B-B14F-4D97-AF65-F5344CB8AC3E}">
        <p14:creationId xmlns:p14="http://schemas.microsoft.com/office/powerpoint/2010/main" val="22821818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89</a:t>
            </a:fld>
            <a:endParaRPr lang="en-US"/>
          </a:p>
        </p:txBody>
      </p:sp>
    </p:spTree>
    <p:extLst>
      <p:ext uri="{BB962C8B-B14F-4D97-AF65-F5344CB8AC3E}">
        <p14:creationId xmlns:p14="http://schemas.microsoft.com/office/powerpoint/2010/main" val="6290616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90</a:t>
            </a:fld>
            <a:endParaRPr lang="en-US"/>
          </a:p>
        </p:txBody>
      </p:sp>
    </p:spTree>
    <p:extLst>
      <p:ext uri="{BB962C8B-B14F-4D97-AF65-F5344CB8AC3E}">
        <p14:creationId xmlns:p14="http://schemas.microsoft.com/office/powerpoint/2010/main" val="14570564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91</a:t>
            </a:fld>
            <a:endParaRPr lang="en-US"/>
          </a:p>
        </p:txBody>
      </p:sp>
    </p:spTree>
    <p:extLst>
      <p:ext uri="{BB962C8B-B14F-4D97-AF65-F5344CB8AC3E}">
        <p14:creationId xmlns:p14="http://schemas.microsoft.com/office/powerpoint/2010/main" val="33908724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EB3553-B82A-4E5D-8AF1-510AE1200DA7}" type="slidenum">
              <a:rPr lang="en-US" smtClean="0"/>
              <a:t>92</a:t>
            </a:fld>
            <a:endParaRPr lang="en-US"/>
          </a:p>
        </p:txBody>
      </p:sp>
    </p:spTree>
    <p:extLst>
      <p:ext uri="{BB962C8B-B14F-4D97-AF65-F5344CB8AC3E}">
        <p14:creationId xmlns:p14="http://schemas.microsoft.com/office/powerpoint/2010/main" val="30585381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is short – 20 minutes</a:t>
            </a:r>
            <a:endParaRPr lang="en-US" dirty="0"/>
          </a:p>
        </p:txBody>
      </p:sp>
      <p:sp>
        <p:nvSpPr>
          <p:cNvPr id="4" name="Slide Number Placeholder 3"/>
          <p:cNvSpPr>
            <a:spLocks noGrp="1"/>
          </p:cNvSpPr>
          <p:nvPr>
            <p:ph type="sldNum" sz="quarter" idx="10"/>
          </p:nvPr>
        </p:nvSpPr>
        <p:spPr/>
        <p:txBody>
          <a:bodyPr/>
          <a:lstStyle/>
          <a:p>
            <a:fld id="{93EB3553-B82A-4E5D-8AF1-510AE1200DA7}" type="slidenum">
              <a:rPr lang="en-US" smtClean="0"/>
              <a:t>93</a:t>
            </a:fld>
            <a:endParaRPr lang="en-US"/>
          </a:p>
        </p:txBody>
      </p:sp>
    </p:spTree>
    <p:extLst>
      <p:ext uri="{BB962C8B-B14F-4D97-AF65-F5344CB8AC3E}">
        <p14:creationId xmlns:p14="http://schemas.microsoft.com/office/powerpoint/2010/main" val="1506586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raising the surface water level, beaver ponds force water flow laterally.  Water spreads over banks, and also around the dams into new channels, creating a complex network of channels and wetlands.</a:t>
            </a:r>
          </a:p>
          <a:p>
            <a:endParaRPr lang="en-US" dirty="0"/>
          </a:p>
        </p:txBody>
      </p:sp>
      <p:sp>
        <p:nvSpPr>
          <p:cNvPr id="4" name="Slide Number Placeholder 3"/>
          <p:cNvSpPr>
            <a:spLocks noGrp="1"/>
          </p:cNvSpPr>
          <p:nvPr>
            <p:ph type="sldNum" sz="quarter" idx="10"/>
          </p:nvPr>
        </p:nvSpPr>
        <p:spPr/>
        <p:txBody>
          <a:bodyPr/>
          <a:lstStyle/>
          <a:p>
            <a:fld id="{93EB3553-B82A-4E5D-8AF1-510AE1200DA7}" type="slidenum">
              <a:rPr lang="en-US" smtClean="0"/>
              <a:t>13</a:t>
            </a:fld>
            <a:endParaRPr lang="en-US"/>
          </a:p>
        </p:txBody>
      </p:sp>
    </p:spTree>
    <p:extLst>
      <p:ext uri="{BB962C8B-B14F-4D97-AF65-F5344CB8AC3E}">
        <p14:creationId xmlns:p14="http://schemas.microsoft.com/office/powerpoint/2010/main" val="407249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Overbank flooding is generally thought to be the main hydrologic mechanism for recharging groundwater in riparian areas.  Beaver dam impoundments flood these areas for long periods of time, resulting in sustained recharge.  </a:t>
            </a:r>
          </a:p>
          <a:p>
            <a:pPr lvl="0"/>
            <a:r>
              <a:rPr lang="en-US" sz="1200" kern="1200" dirty="0" smtClean="0">
                <a:solidFill>
                  <a:schemeClr val="tx1"/>
                </a:solidFill>
                <a:effectLst/>
                <a:latin typeface="+mn-lt"/>
                <a:ea typeface="+mn-ea"/>
                <a:cs typeface="+mn-cs"/>
              </a:rPr>
              <a:t>Hydraulic head due to dam height forces water into the streambed and banks, and can promote lateral flows of groundwater around the dam and eventually back into the channel further downstream, and at a later time (thereby increasing residence time and base flow).  </a:t>
            </a:r>
          </a:p>
          <a:p>
            <a:pPr lvl="0"/>
            <a:r>
              <a:rPr lang="en-US" sz="1200" kern="1200" dirty="0" smtClean="0">
                <a:solidFill>
                  <a:schemeClr val="tx1"/>
                </a:solidFill>
                <a:effectLst/>
                <a:latin typeface="+mn-lt"/>
                <a:ea typeface="+mn-ea"/>
                <a:cs typeface="+mn-cs"/>
              </a:rPr>
              <a:t>Both groundwater storage and aquifer recharge are increased due to beaver dams, and this is increasingly important where climate change is reducing water availability or where groundwater is used faster than it is replenished.</a:t>
            </a:r>
          </a:p>
          <a:p>
            <a:pPr lvl="0"/>
            <a:r>
              <a:rPr lang="en-US" sz="1200" kern="1200" dirty="0" smtClean="0">
                <a:solidFill>
                  <a:schemeClr val="tx1"/>
                </a:solidFill>
                <a:effectLst/>
                <a:latin typeface="+mn-lt"/>
                <a:ea typeface="+mn-ea"/>
                <a:cs typeface="+mn-cs"/>
              </a:rPr>
              <a:t>Groundwater is not subject to the evapotranspiration losses of surface water.</a:t>
            </a:r>
          </a:p>
        </p:txBody>
      </p:sp>
      <p:sp>
        <p:nvSpPr>
          <p:cNvPr id="4" name="Slide Number Placeholder 3"/>
          <p:cNvSpPr>
            <a:spLocks noGrp="1"/>
          </p:cNvSpPr>
          <p:nvPr>
            <p:ph type="sldNum" sz="quarter" idx="10"/>
          </p:nvPr>
        </p:nvSpPr>
        <p:spPr/>
        <p:txBody>
          <a:bodyPr/>
          <a:lstStyle/>
          <a:p>
            <a:fld id="{93EB3553-B82A-4E5D-8AF1-510AE1200DA7}" type="slidenum">
              <a:rPr lang="en-US" smtClean="0"/>
              <a:t>14</a:t>
            </a:fld>
            <a:endParaRPr lang="en-US"/>
          </a:p>
        </p:txBody>
      </p:sp>
    </p:spTree>
    <p:extLst>
      <p:ext uri="{BB962C8B-B14F-4D97-AF65-F5344CB8AC3E}">
        <p14:creationId xmlns:p14="http://schemas.microsoft.com/office/powerpoint/2010/main" val="370809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18A56DF-4364-42F5-92C4-3A5F6908B0C0}" type="datetimeFigureOut">
              <a:rPr lang="en-US" smtClean="0"/>
              <a:t>5/16/2016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CDCDC-27AE-4945-B22F-931019D6F581}" type="slidenum">
              <a:rPr lang="en-US" smtClean="0"/>
              <a:t>‹#›</a:t>
            </a:fld>
            <a:endParaRPr lang="en-US"/>
          </a:p>
        </p:txBody>
      </p:sp>
    </p:spTree>
    <p:extLst>
      <p:ext uri="{BB962C8B-B14F-4D97-AF65-F5344CB8AC3E}">
        <p14:creationId xmlns:p14="http://schemas.microsoft.com/office/powerpoint/2010/main" val="1574007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8A56DF-4364-42F5-92C4-3A5F6908B0C0}" type="datetimeFigureOut">
              <a:rPr lang="en-US" smtClean="0"/>
              <a:t>5/16/2016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CDCDC-27AE-4945-B22F-931019D6F581}" type="slidenum">
              <a:rPr lang="en-US" smtClean="0"/>
              <a:t>‹#›</a:t>
            </a:fld>
            <a:endParaRPr lang="en-US"/>
          </a:p>
        </p:txBody>
      </p:sp>
    </p:spTree>
    <p:extLst>
      <p:ext uri="{BB962C8B-B14F-4D97-AF65-F5344CB8AC3E}">
        <p14:creationId xmlns:p14="http://schemas.microsoft.com/office/powerpoint/2010/main" val="1237590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8A56DF-4364-42F5-92C4-3A5F6908B0C0}" type="datetimeFigureOut">
              <a:rPr lang="en-US" smtClean="0"/>
              <a:t>5/16/2016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CDCDC-27AE-4945-B22F-931019D6F581}" type="slidenum">
              <a:rPr lang="en-US" smtClean="0"/>
              <a:t>‹#›</a:t>
            </a:fld>
            <a:endParaRPr lang="en-US"/>
          </a:p>
        </p:txBody>
      </p:sp>
    </p:spTree>
    <p:extLst>
      <p:ext uri="{BB962C8B-B14F-4D97-AF65-F5344CB8AC3E}">
        <p14:creationId xmlns:p14="http://schemas.microsoft.com/office/powerpoint/2010/main" val="1089952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8A56DF-4364-42F5-92C4-3A5F6908B0C0}" type="datetimeFigureOut">
              <a:rPr lang="en-US" smtClean="0"/>
              <a:t>5/16/2016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CDCDC-27AE-4945-B22F-931019D6F581}" type="slidenum">
              <a:rPr lang="en-US" smtClean="0"/>
              <a:t>‹#›</a:t>
            </a:fld>
            <a:endParaRPr lang="en-US"/>
          </a:p>
        </p:txBody>
      </p:sp>
    </p:spTree>
    <p:extLst>
      <p:ext uri="{BB962C8B-B14F-4D97-AF65-F5344CB8AC3E}">
        <p14:creationId xmlns:p14="http://schemas.microsoft.com/office/powerpoint/2010/main" val="1873352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8A56DF-4364-42F5-92C4-3A5F6908B0C0}" type="datetimeFigureOut">
              <a:rPr lang="en-US" smtClean="0"/>
              <a:t>5/16/2016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CDCDC-27AE-4945-B22F-931019D6F581}" type="slidenum">
              <a:rPr lang="en-US" smtClean="0"/>
              <a:t>‹#›</a:t>
            </a:fld>
            <a:endParaRPr lang="en-US"/>
          </a:p>
        </p:txBody>
      </p:sp>
    </p:spTree>
    <p:extLst>
      <p:ext uri="{BB962C8B-B14F-4D97-AF65-F5344CB8AC3E}">
        <p14:creationId xmlns:p14="http://schemas.microsoft.com/office/powerpoint/2010/main" val="912132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18A56DF-4364-42F5-92C4-3A5F6908B0C0}" type="datetimeFigureOut">
              <a:rPr lang="en-US" smtClean="0"/>
              <a:t>5/16/2016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CDCDC-27AE-4945-B22F-931019D6F581}" type="slidenum">
              <a:rPr lang="en-US" smtClean="0"/>
              <a:t>‹#›</a:t>
            </a:fld>
            <a:endParaRPr lang="en-US"/>
          </a:p>
        </p:txBody>
      </p:sp>
    </p:spTree>
    <p:extLst>
      <p:ext uri="{BB962C8B-B14F-4D97-AF65-F5344CB8AC3E}">
        <p14:creationId xmlns:p14="http://schemas.microsoft.com/office/powerpoint/2010/main" val="3304478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18A56DF-4364-42F5-92C4-3A5F6908B0C0}" type="datetimeFigureOut">
              <a:rPr lang="en-US" smtClean="0"/>
              <a:t>5/16/2016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5CDCDC-27AE-4945-B22F-931019D6F581}" type="slidenum">
              <a:rPr lang="en-US" smtClean="0"/>
              <a:t>‹#›</a:t>
            </a:fld>
            <a:endParaRPr lang="en-US"/>
          </a:p>
        </p:txBody>
      </p:sp>
    </p:spTree>
    <p:extLst>
      <p:ext uri="{BB962C8B-B14F-4D97-AF65-F5344CB8AC3E}">
        <p14:creationId xmlns:p14="http://schemas.microsoft.com/office/powerpoint/2010/main" val="2403823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8A56DF-4364-42F5-92C4-3A5F6908B0C0}" type="datetimeFigureOut">
              <a:rPr lang="en-US" smtClean="0"/>
              <a:t>5/16/2016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5CDCDC-27AE-4945-B22F-931019D6F581}" type="slidenum">
              <a:rPr lang="en-US" smtClean="0"/>
              <a:t>‹#›</a:t>
            </a:fld>
            <a:endParaRPr lang="en-US"/>
          </a:p>
        </p:txBody>
      </p:sp>
    </p:spTree>
    <p:extLst>
      <p:ext uri="{BB962C8B-B14F-4D97-AF65-F5344CB8AC3E}">
        <p14:creationId xmlns:p14="http://schemas.microsoft.com/office/powerpoint/2010/main" val="3171700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8A56DF-4364-42F5-92C4-3A5F6908B0C0}" type="datetimeFigureOut">
              <a:rPr lang="en-US" smtClean="0"/>
              <a:t>5/16/2016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5CDCDC-27AE-4945-B22F-931019D6F581}" type="slidenum">
              <a:rPr lang="en-US" smtClean="0"/>
              <a:t>‹#›</a:t>
            </a:fld>
            <a:endParaRPr lang="en-US"/>
          </a:p>
        </p:txBody>
      </p:sp>
    </p:spTree>
    <p:extLst>
      <p:ext uri="{BB962C8B-B14F-4D97-AF65-F5344CB8AC3E}">
        <p14:creationId xmlns:p14="http://schemas.microsoft.com/office/powerpoint/2010/main" val="3043418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8A56DF-4364-42F5-92C4-3A5F6908B0C0}" type="datetimeFigureOut">
              <a:rPr lang="en-US" smtClean="0"/>
              <a:t>5/16/2016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CDCDC-27AE-4945-B22F-931019D6F581}" type="slidenum">
              <a:rPr lang="en-US" smtClean="0"/>
              <a:t>‹#›</a:t>
            </a:fld>
            <a:endParaRPr lang="en-US"/>
          </a:p>
        </p:txBody>
      </p:sp>
    </p:spTree>
    <p:extLst>
      <p:ext uri="{BB962C8B-B14F-4D97-AF65-F5344CB8AC3E}">
        <p14:creationId xmlns:p14="http://schemas.microsoft.com/office/powerpoint/2010/main" val="3344077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8A56DF-4364-42F5-92C4-3A5F6908B0C0}" type="datetimeFigureOut">
              <a:rPr lang="en-US" smtClean="0"/>
              <a:t>5/16/2016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CDCDC-27AE-4945-B22F-931019D6F581}" type="slidenum">
              <a:rPr lang="en-US" smtClean="0"/>
              <a:t>‹#›</a:t>
            </a:fld>
            <a:endParaRPr lang="en-US"/>
          </a:p>
        </p:txBody>
      </p:sp>
    </p:spTree>
    <p:extLst>
      <p:ext uri="{BB962C8B-B14F-4D97-AF65-F5344CB8AC3E}">
        <p14:creationId xmlns:p14="http://schemas.microsoft.com/office/powerpoint/2010/main" val="3762158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A56DF-4364-42F5-92C4-3A5F6908B0C0}" type="datetimeFigureOut">
              <a:rPr lang="en-US" smtClean="0"/>
              <a:t>5/16/2016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5CDCDC-27AE-4945-B22F-931019D6F581}" type="slidenum">
              <a:rPr lang="en-US" smtClean="0"/>
              <a:t>‹#›</a:t>
            </a:fld>
            <a:endParaRPr lang="en-US"/>
          </a:p>
        </p:txBody>
      </p:sp>
    </p:spTree>
    <p:extLst>
      <p:ext uri="{BB962C8B-B14F-4D97-AF65-F5344CB8AC3E}">
        <p14:creationId xmlns:p14="http://schemas.microsoft.com/office/powerpoint/2010/main" val="611630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5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62.jpg"/><Relationship Id="rId4" Type="http://schemas.openxmlformats.org/officeDocument/2006/relationships/image" Target="../media/image61.jpg"/></Relationships>
</file>

<file path=ppt/slides/_rels/slide8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p:txBody>
          <a:bodyPr/>
          <a:lstStyle/>
          <a:p>
            <a:r>
              <a:rPr lang="en-US" dirty="0" smtClean="0"/>
              <a:t> </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33" y="5604992"/>
            <a:ext cx="4032849" cy="905816"/>
          </a:xfrm>
          <a:prstGeom prst="rect">
            <a:avLst/>
          </a:prstGeom>
        </p:spPr>
      </p:pic>
    </p:spTree>
    <p:extLst>
      <p:ext uri="{BB962C8B-B14F-4D97-AF65-F5344CB8AC3E}">
        <p14:creationId xmlns:p14="http://schemas.microsoft.com/office/powerpoint/2010/main" val="33704379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061546" y="1145628"/>
            <a:ext cx="7252138" cy="2462213"/>
          </a:xfrm>
          <a:prstGeom prst="rect">
            <a:avLst/>
          </a:prstGeom>
          <a:noFill/>
        </p:spPr>
        <p:txBody>
          <a:bodyPr wrap="square" rtlCol="0">
            <a:spAutoFit/>
          </a:bodyPr>
          <a:lstStyle/>
          <a:p>
            <a:r>
              <a:rPr lang="en-US" sz="3200" dirty="0" smtClean="0"/>
              <a:t>Increased </a:t>
            </a:r>
            <a:r>
              <a:rPr lang="en-US" sz="3200" dirty="0"/>
              <a:t>Water Retention and Base </a:t>
            </a:r>
            <a:r>
              <a:rPr lang="en-US" sz="3200" dirty="0" smtClean="0"/>
              <a:t>Flows</a:t>
            </a:r>
          </a:p>
          <a:p>
            <a:endParaRPr lang="en-CA" sz="3200" dirty="0"/>
          </a:p>
          <a:p>
            <a:r>
              <a:rPr lang="en-CA" dirty="0" smtClean="0"/>
              <a:t>Increased residence time</a:t>
            </a:r>
          </a:p>
          <a:p>
            <a:r>
              <a:rPr lang="en-CA" dirty="0" smtClean="0"/>
              <a:t>Change timing of release</a:t>
            </a:r>
          </a:p>
          <a:p>
            <a:r>
              <a:rPr lang="en-CA" dirty="0" smtClean="0"/>
              <a:t>Losing streams can become gaining streams</a:t>
            </a:r>
          </a:p>
          <a:p>
            <a:r>
              <a:rPr lang="en-CA" dirty="0" smtClean="0"/>
              <a:t>More water, including groundwater, in system</a:t>
            </a:r>
          </a:p>
          <a:p>
            <a:r>
              <a:rPr lang="en-CA" dirty="0" smtClean="0"/>
              <a:t>Consider this in light of climate change-induced drought</a:t>
            </a:r>
            <a:endParaRPr lang="en-US" dirty="0"/>
          </a:p>
        </p:txBody>
      </p:sp>
    </p:spTree>
    <p:extLst>
      <p:ext uri="{BB962C8B-B14F-4D97-AF65-F5344CB8AC3E}">
        <p14:creationId xmlns:p14="http://schemas.microsoft.com/office/powerpoint/2010/main" val="37059617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061546" y="1145628"/>
            <a:ext cx="7252138" cy="1631216"/>
          </a:xfrm>
          <a:prstGeom prst="rect">
            <a:avLst/>
          </a:prstGeom>
          <a:noFill/>
        </p:spPr>
        <p:txBody>
          <a:bodyPr wrap="square" rtlCol="0">
            <a:spAutoFit/>
          </a:bodyPr>
          <a:lstStyle/>
          <a:p>
            <a:r>
              <a:rPr lang="en-US" sz="3200" dirty="0"/>
              <a:t>Decreased Peak </a:t>
            </a:r>
            <a:r>
              <a:rPr lang="en-US" sz="3200" dirty="0" smtClean="0"/>
              <a:t>Flows</a:t>
            </a:r>
          </a:p>
          <a:p>
            <a:endParaRPr lang="en-CA" sz="3200" dirty="0"/>
          </a:p>
          <a:p>
            <a:r>
              <a:rPr lang="en-CA" dirty="0" smtClean="0"/>
              <a:t>Reduced erosive energy</a:t>
            </a:r>
          </a:p>
          <a:p>
            <a:r>
              <a:rPr lang="en-CA" dirty="0" smtClean="0"/>
              <a:t>Less sedimentation downstream</a:t>
            </a:r>
            <a:endParaRPr lang="en-US" dirty="0"/>
          </a:p>
        </p:txBody>
      </p:sp>
    </p:spTree>
    <p:extLst>
      <p:ext uri="{BB962C8B-B14F-4D97-AF65-F5344CB8AC3E}">
        <p14:creationId xmlns:p14="http://schemas.microsoft.com/office/powerpoint/2010/main" val="25235131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061546" y="1145628"/>
            <a:ext cx="7304688" cy="2462213"/>
          </a:xfrm>
          <a:prstGeom prst="rect">
            <a:avLst/>
          </a:prstGeom>
          <a:noFill/>
        </p:spPr>
        <p:txBody>
          <a:bodyPr wrap="square" rtlCol="0">
            <a:spAutoFit/>
          </a:bodyPr>
          <a:lstStyle/>
          <a:p>
            <a:r>
              <a:rPr lang="en-US" sz="3200" dirty="0"/>
              <a:t>Expansion of Habitat Area and </a:t>
            </a:r>
            <a:r>
              <a:rPr lang="en-US" sz="3200" dirty="0" smtClean="0"/>
              <a:t>Complexity</a:t>
            </a:r>
          </a:p>
          <a:p>
            <a:endParaRPr lang="en-CA" sz="3200" dirty="0"/>
          </a:p>
          <a:p>
            <a:r>
              <a:rPr lang="en-CA" dirty="0" smtClean="0"/>
              <a:t>Moving water environment -&gt; combination of moving and slow water</a:t>
            </a:r>
          </a:p>
          <a:p>
            <a:r>
              <a:rPr lang="en-CA" dirty="0" smtClean="0"/>
              <a:t>More riparian and wetland habitat</a:t>
            </a:r>
          </a:p>
          <a:p>
            <a:r>
              <a:rPr lang="en-CA" dirty="0" smtClean="0"/>
              <a:t>Habitat heterogeneity due to irregular timing of colonization, abandonment, recolonization.</a:t>
            </a:r>
          </a:p>
          <a:p>
            <a:r>
              <a:rPr lang="en-CA" dirty="0" smtClean="0"/>
              <a:t>System is more resilient to disturbance, especially flooding and drought.</a:t>
            </a:r>
            <a:endParaRPr lang="en-US" dirty="0"/>
          </a:p>
        </p:txBody>
      </p:sp>
    </p:spTree>
    <p:extLst>
      <p:ext uri="{BB962C8B-B14F-4D97-AF65-F5344CB8AC3E}">
        <p14:creationId xmlns:p14="http://schemas.microsoft.com/office/powerpoint/2010/main" val="17009716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061546" y="1145628"/>
            <a:ext cx="7252138" cy="1631216"/>
          </a:xfrm>
          <a:prstGeom prst="rect">
            <a:avLst/>
          </a:prstGeom>
          <a:noFill/>
        </p:spPr>
        <p:txBody>
          <a:bodyPr wrap="square" rtlCol="0">
            <a:spAutoFit/>
          </a:bodyPr>
          <a:lstStyle/>
          <a:p>
            <a:r>
              <a:rPr lang="en-US" sz="3200" dirty="0"/>
              <a:t>Increased Wetland </a:t>
            </a:r>
            <a:r>
              <a:rPr lang="en-US" sz="3200" dirty="0" smtClean="0"/>
              <a:t>Area</a:t>
            </a:r>
          </a:p>
          <a:p>
            <a:endParaRPr lang="en-CA" sz="3200" dirty="0"/>
          </a:p>
          <a:p>
            <a:r>
              <a:rPr lang="en-CA" dirty="0" smtClean="0"/>
              <a:t>Ponds force water flow laterally.</a:t>
            </a:r>
          </a:p>
          <a:p>
            <a:r>
              <a:rPr lang="en-CA" dirty="0" smtClean="0"/>
              <a:t>Multiple channels increase habitat complexity.</a:t>
            </a:r>
            <a:endParaRPr lang="en-US" dirty="0"/>
          </a:p>
        </p:txBody>
      </p:sp>
    </p:spTree>
    <p:extLst>
      <p:ext uri="{BB962C8B-B14F-4D97-AF65-F5344CB8AC3E}">
        <p14:creationId xmlns:p14="http://schemas.microsoft.com/office/powerpoint/2010/main" val="41117694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83" y="1617759"/>
            <a:ext cx="7709248" cy="4415171"/>
          </a:xfrm>
          <a:prstGeom prst="rect">
            <a:avLst/>
          </a:prstGeom>
        </p:spPr>
      </p:pic>
      <p:sp>
        <p:nvSpPr>
          <p:cNvPr id="3" name="TextBox 2"/>
          <p:cNvSpPr txBox="1"/>
          <p:nvPr/>
        </p:nvSpPr>
        <p:spPr>
          <a:xfrm>
            <a:off x="1061546" y="515002"/>
            <a:ext cx="7252138" cy="1138773"/>
          </a:xfrm>
          <a:prstGeom prst="rect">
            <a:avLst/>
          </a:prstGeom>
          <a:noFill/>
        </p:spPr>
        <p:txBody>
          <a:bodyPr wrap="square" rtlCol="0">
            <a:spAutoFit/>
          </a:bodyPr>
          <a:lstStyle/>
          <a:p>
            <a:r>
              <a:rPr lang="en-US" sz="3200" dirty="0"/>
              <a:t>Increased Groundwater </a:t>
            </a:r>
            <a:r>
              <a:rPr lang="en-US" sz="3200" dirty="0" smtClean="0"/>
              <a:t>Recharge</a:t>
            </a:r>
            <a:endParaRPr lang="en-CA" sz="3200" dirty="0"/>
          </a:p>
          <a:p>
            <a:r>
              <a:rPr lang="en-CA" dirty="0" smtClean="0"/>
              <a:t>Overbank flooding is main mechanism for recharging groundwater in riparian areas.</a:t>
            </a:r>
            <a:endParaRPr lang="en-US" dirty="0"/>
          </a:p>
        </p:txBody>
      </p:sp>
    </p:spTree>
    <p:extLst>
      <p:ext uri="{BB962C8B-B14F-4D97-AF65-F5344CB8AC3E}">
        <p14:creationId xmlns:p14="http://schemas.microsoft.com/office/powerpoint/2010/main" val="31035576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061546" y="515003"/>
            <a:ext cx="7252138" cy="584775"/>
          </a:xfrm>
          <a:prstGeom prst="rect">
            <a:avLst/>
          </a:prstGeom>
          <a:noFill/>
        </p:spPr>
        <p:txBody>
          <a:bodyPr wrap="square" rtlCol="0">
            <a:spAutoFit/>
          </a:bodyPr>
          <a:lstStyle/>
          <a:p>
            <a:r>
              <a:rPr lang="en-US" sz="3200" dirty="0"/>
              <a:t>Sediment Retention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043" y="1250725"/>
            <a:ext cx="6243144" cy="4682359"/>
          </a:xfrm>
          <a:prstGeom prst="rect">
            <a:avLst/>
          </a:prstGeom>
        </p:spPr>
      </p:pic>
    </p:spTree>
    <p:extLst>
      <p:ext uri="{BB962C8B-B14F-4D97-AF65-F5344CB8AC3E}">
        <p14:creationId xmlns:p14="http://schemas.microsoft.com/office/powerpoint/2010/main" val="13226760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061545" y="1145628"/>
            <a:ext cx="7378261" cy="1908215"/>
          </a:xfrm>
          <a:prstGeom prst="rect">
            <a:avLst/>
          </a:prstGeom>
          <a:noFill/>
        </p:spPr>
        <p:txBody>
          <a:bodyPr wrap="square" rtlCol="0">
            <a:spAutoFit/>
          </a:bodyPr>
          <a:lstStyle/>
          <a:p>
            <a:r>
              <a:rPr lang="en-US" sz="3200" dirty="0"/>
              <a:t>Temperature </a:t>
            </a:r>
            <a:r>
              <a:rPr lang="en-US" sz="3200" dirty="0" smtClean="0"/>
              <a:t>Moderation</a:t>
            </a:r>
          </a:p>
          <a:p>
            <a:endParaRPr lang="en-CA" sz="3200" dirty="0"/>
          </a:p>
          <a:p>
            <a:r>
              <a:rPr lang="en-CA" dirty="0" smtClean="0"/>
              <a:t>Timing of release</a:t>
            </a:r>
          </a:p>
          <a:p>
            <a:r>
              <a:rPr lang="en-CA" dirty="0" smtClean="0"/>
              <a:t>Ponds are temperature stratified</a:t>
            </a:r>
          </a:p>
          <a:p>
            <a:r>
              <a:rPr lang="en-CA" dirty="0" smtClean="0"/>
              <a:t>Hyporheic exchange -&gt; temperatures sometimes lower downstream of dams</a:t>
            </a:r>
            <a:endParaRPr lang="en-US" dirty="0"/>
          </a:p>
        </p:txBody>
      </p:sp>
    </p:spTree>
    <p:extLst>
      <p:ext uri="{BB962C8B-B14F-4D97-AF65-F5344CB8AC3E}">
        <p14:creationId xmlns:p14="http://schemas.microsoft.com/office/powerpoint/2010/main" val="2515225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061546" y="525518"/>
            <a:ext cx="7252138" cy="1138773"/>
          </a:xfrm>
          <a:prstGeom prst="rect">
            <a:avLst/>
          </a:prstGeom>
          <a:noFill/>
        </p:spPr>
        <p:txBody>
          <a:bodyPr wrap="square" rtlCol="0">
            <a:spAutoFit/>
          </a:bodyPr>
          <a:lstStyle/>
          <a:p>
            <a:r>
              <a:rPr lang="en-US" sz="3200" dirty="0"/>
              <a:t>Nutrient </a:t>
            </a:r>
            <a:r>
              <a:rPr lang="en-US" sz="3200" dirty="0" smtClean="0"/>
              <a:t>Cycling</a:t>
            </a:r>
          </a:p>
          <a:p>
            <a:r>
              <a:rPr lang="en-CA" dirty="0" smtClean="0"/>
              <a:t>Ponds trap organic and inorganic debris</a:t>
            </a:r>
          </a:p>
          <a:p>
            <a:r>
              <a:rPr lang="en-CA" dirty="0" smtClean="0"/>
              <a:t>Aerobic conditions after draw-down releases nutrients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738" y="1842962"/>
            <a:ext cx="4288221" cy="321616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4042" y="3009612"/>
            <a:ext cx="4288221" cy="3216167"/>
          </a:xfrm>
          <a:prstGeom prst="rect">
            <a:avLst/>
          </a:prstGeom>
        </p:spPr>
      </p:pic>
    </p:spTree>
    <p:extLst>
      <p:ext uri="{BB962C8B-B14F-4D97-AF65-F5344CB8AC3E}">
        <p14:creationId xmlns:p14="http://schemas.microsoft.com/office/powerpoint/2010/main" val="13330418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540" y="1944416"/>
            <a:ext cx="6250150" cy="4687613"/>
          </a:xfrm>
          <a:prstGeom prst="rect">
            <a:avLst/>
          </a:prstGeom>
        </p:spPr>
      </p:pic>
      <p:sp>
        <p:nvSpPr>
          <p:cNvPr id="3" name="TextBox 2"/>
          <p:cNvSpPr txBox="1"/>
          <p:nvPr/>
        </p:nvSpPr>
        <p:spPr>
          <a:xfrm>
            <a:off x="1061545" y="525517"/>
            <a:ext cx="7378261" cy="1415772"/>
          </a:xfrm>
          <a:prstGeom prst="rect">
            <a:avLst/>
          </a:prstGeom>
          <a:noFill/>
        </p:spPr>
        <p:txBody>
          <a:bodyPr wrap="square" rtlCol="0">
            <a:spAutoFit/>
          </a:bodyPr>
          <a:lstStyle/>
          <a:p>
            <a:r>
              <a:rPr lang="en-US" sz="3200" dirty="0" smtClean="0"/>
              <a:t>Contaminants</a:t>
            </a:r>
          </a:p>
          <a:p>
            <a:r>
              <a:rPr lang="en-CA" dirty="0" smtClean="0"/>
              <a:t>Residence time is important.</a:t>
            </a:r>
          </a:p>
          <a:p>
            <a:r>
              <a:rPr lang="en-CA" dirty="0" smtClean="0"/>
              <a:t>Deposition, microbial decomposition, plant uptake, chemical transformation, adsorption to clay particles.</a:t>
            </a:r>
            <a:endParaRPr lang="en-US" dirty="0"/>
          </a:p>
        </p:txBody>
      </p:sp>
    </p:spTree>
    <p:extLst>
      <p:ext uri="{BB962C8B-B14F-4D97-AF65-F5344CB8AC3E}">
        <p14:creationId xmlns:p14="http://schemas.microsoft.com/office/powerpoint/2010/main" val="11151738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061546" y="536040"/>
            <a:ext cx="7252138" cy="861774"/>
          </a:xfrm>
          <a:prstGeom prst="rect">
            <a:avLst/>
          </a:prstGeom>
          <a:noFill/>
        </p:spPr>
        <p:txBody>
          <a:bodyPr wrap="square" rtlCol="0">
            <a:spAutoFit/>
          </a:bodyPr>
          <a:lstStyle/>
          <a:p>
            <a:r>
              <a:rPr lang="en-US" sz="3200" dirty="0" smtClean="0"/>
              <a:t>Geomorphology</a:t>
            </a:r>
          </a:p>
          <a:p>
            <a:r>
              <a:rPr lang="en-CA" dirty="0" smtClean="0"/>
              <a:t>Channel incision -&gt; disconnection of streams from floodplain</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725" y="1505614"/>
            <a:ext cx="6379779" cy="4784834"/>
          </a:xfrm>
          <a:prstGeom prst="rect">
            <a:avLst/>
          </a:prstGeom>
        </p:spPr>
      </p:pic>
    </p:spTree>
    <p:extLst>
      <p:ext uri="{BB962C8B-B14F-4D97-AF65-F5344CB8AC3E}">
        <p14:creationId xmlns:p14="http://schemas.microsoft.com/office/powerpoint/2010/main" val="3506434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p:txBody>
          <a:bodyPr/>
          <a:lstStyle/>
          <a:p>
            <a:r>
              <a:rPr lang="en-US" dirty="0" smtClean="0"/>
              <a:t> </a:t>
            </a:r>
            <a:endParaRPr lang="en-US" dirty="0"/>
          </a:p>
        </p:txBody>
      </p:sp>
      <p:sp>
        <p:nvSpPr>
          <p:cNvPr id="5" name="Rectangle 4"/>
          <p:cNvSpPr/>
          <p:nvPr/>
        </p:nvSpPr>
        <p:spPr>
          <a:xfrm>
            <a:off x="285750" y="4580630"/>
            <a:ext cx="4959299" cy="2062103"/>
          </a:xfrm>
          <a:prstGeom prst="rect">
            <a:avLst/>
          </a:prstGeom>
          <a:noFill/>
        </p:spPr>
        <p:txBody>
          <a:bodyPr wrap="square" lIns="91440" tIns="45720" rIns="91440" bIns="45720">
            <a:spAutoFit/>
          </a:bodyPr>
          <a:lstStyle/>
          <a:p>
            <a:pPr algn="ctr"/>
            <a:r>
              <a:rPr lang="en-US" sz="3200" dirty="0">
                <a:ln w="0"/>
                <a:solidFill>
                  <a:schemeClr val="accent4">
                    <a:lumMod val="60000"/>
                    <a:lumOff val="40000"/>
                  </a:schemeClr>
                </a:solidFill>
                <a:effectLst>
                  <a:outerShdw blurRad="38100" dist="25400" dir="5400000" algn="ctr" rotWithShape="0">
                    <a:srgbClr val="6E747A">
                      <a:alpha val="43000"/>
                    </a:srgbClr>
                  </a:outerShdw>
                </a:effectLst>
              </a:rPr>
              <a:t>Improving the Prospects for Shallow Water Wetlands</a:t>
            </a:r>
          </a:p>
          <a:p>
            <a:pPr algn="ctr"/>
            <a:r>
              <a:rPr lang="en-US" sz="3200" dirty="0">
                <a:ln w="0"/>
                <a:solidFill>
                  <a:schemeClr val="accent4">
                    <a:lumMod val="60000"/>
                    <a:lumOff val="40000"/>
                  </a:schemeClr>
                </a:solidFill>
                <a:effectLst>
                  <a:outerShdw blurRad="38100" dist="25400" dir="5400000" algn="ctr" rotWithShape="0">
                    <a:srgbClr val="6E747A">
                      <a:alpha val="43000"/>
                    </a:srgbClr>
                  </a:outerShdw>
                </a:effectLst>
              </a:rPr>
              <a:t>through Upland Vegetation Management </a:t>
            </a:r>
            <a:endParaRPr lang="en-US" sz="3200" b="0" cap="none" spc="0" dirty="0">
              <a:ln w="0"/>
              <a:solidFill>
                <a:schemeClr val="accent4">
                  <a:lumMod val="60000"/>
                  <a:lumOff val="40000"/>
                </a:schemeClr>
              </a:solidFill>
              <a:effectLst>
                <a:outerShdw blurRad="38100" dist="25400" dir="5400000" algn="ctr" rotWithShape="0">
                  <a:srgbClr val="6E747A">
                    <a:alpha val="43000"/>
                  </a:srgbClr>
                </a:outerShdw>
              </a:effectLst>
            </a:endParaRPr>
          </a:p>
        </p:txBody>
      </p:sp>
      <p:sp>
        <p:nvSpPr>
          <p:cNvPr id="7" name="Rectangle 6"/>
          <p:cNvSpPr/>
          <p:nvPr/>
        </p:nvSpPr>
        <p:spPr>
          <a:xfrm>
            <a:off x="6604280" y="5904069"/>
            <a:ext cx="2387320" cy="738664"/>
          </a:xfrm>
          <a:prstGeom prst="rect">
            <a:avLst/>
          </a:prstGeom>
          <a:noFill/>
        </p:spPr>
        <p:txBody>
          <a:bodyPr wrap="none" lIns="91440" tIns="45720" rIns="91440" bIns="45720">
            <a:spAutoFit/>
          </a:bodyPr>
          <a:lstStyle/>
          <a:p>
            <a:pPr algn="ctr"/>
            <a:r>
              <a:rPr lang="en-US" sz="2400" b="0" i="1" cap="none" spc="0" dirty="0" smtClean="0">
                <a:ln w="0"/>
                <a:solidFill>
                  <a:schemeClr val="accent4">
                    <a:lumMod val="60000"/>
                    <a:lumOff val="40000"/>
                  </a:schemeClr>
                </a:solidFill>
                <a:effectLst>
                  <a:outerShdw blurRad="38100" dist="25400" dir="5400000" algn="ctr" rotWithShape="0">
                    <a:srgbClr val="6E747A">
                      <a:alpha val="43000"/>
                    </a:srgbClr>
                  </a:outerShdw>
                </a:effectLst>
              </a:rPr>
              <a:t>Torsten Kaffanke</a:t>
            </a:r>
          </a:p>
          <a:p>
            <a:pPr algn="r"/>
            <a:r>
              <a:rPr lang="en-US" dirty="0" smtClean="0">
                <a:ln w="0"/>
                <a:solidFill>
                  <a:schemeClr val="accent4">
                    <a:lumMod val="60000"/>
                    <a:lumOff val="40000"/>
                  </a:schemeClr>
                </a:solidFill>
                <a:effectLst>
                  <a:outerShdw blurRad="38100" dist="25400" dir="5400000" algn="ctr" rotWithShape="0">
                    <a:srgbClr val="6E747A">
                      <a:alpha val="43000"/>
                    </a:srgbClr>
                  </a:outerShdw>
                </a:effectLst>
              </a:rPr>
              <a:t>May 17, 2016</a:t>
            </a:r>
            <a:endParaRPr lang="en-US" b="0" cap="none" spc="0" dirty="0">
              <a:ln w="0"/>
              <a:solidFill>
                <a:schemeClr val="accent4">
                  <a:lumMod val="60000"/>
                  <a:lumOff val="40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6838373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061546" y="1145628"/>
            <a:ext cx="7252138" cy="1908215"/>
          </a:xfrm>
          <a:prstGeom prst="rect">
            <a:avLst/>
          </a:prstGeom>
          <a:noFill/>
        </p:spPr>
        <p:txBody>
          <a:bodyPr wrap="square" rtlCol="0">
            <a:spAutoFit/>
          </a:bodyPr>
          <a:lstStyle/>
          <a:p>
            <a:r>
              <a:rPr lang="en-US" sz="3200" dirty="0" smtClean="0"/>
              <a:t>Vegetation</a:t>
            </a:r>
          </a:p>
          <a:p>
            <a:endParaRPr lang="en-CA" sz="3200" dirty="0"/>
          </a:p>
          <a:p>
            <a:r>
              <a:rPr lang="en-CA" dirty="0" smtClean="0"/>
              <a:t>Shrubs and trees -&gt; riparian and emergent</a:t>
            </a:r>
          </a:p>
          <a:p>
            <a:r>
              <a:rPr lang="en-CA" dirty="0" smtClean="0"/>
              <a:t>Reduced flow velocity, increases sediment trapping even more than dam</a:t>
            </a:r>
          </a:p>
          <a:p>
            <a:r>
              <a:rPr lang="en-CA" dirty="0" smtClean="0"/>
              <a:t>After abandonment, succession of communities</a:t>
            </a:r>
            <a:endParaRPr lang="en-US" dirty="0"/>
          </a:p>
        </p:txBody>
      </p:sp>
    </p:spTree>
    <p:extLst>
      <p:ext uri="{BB962C8B-B14F-4D97-AF65-F5344CB8AC3E}">
        <p14:creationId xmlns:p14="http://schemas.microsoft.com/office/powerpoint/2010/main" val="4003440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061546" y="1145628"/>
            <a:ext cx="7252138" cy="2400657"/>
          </a:xfrm>
          <a:prstGeom prst="rect">
            <a:avLst/>
          </a:prstGeom>
          <a:noFill/>
        </p:spPr>
        <p:txBody>
          <a:bodyPr wrap="square" rtlCol="0">
            <a:spAutoFit/>
          </a:bodyPr>
          <a:lstStyle/>
          <a:p>
            <a:r>
              <a:rPr lang="en-US" sz="3200" dirty="0"/>
              <a:t>Primary Productivity and Aquatic </a:t>
            </a:r>
            <a:r>
              <a:rPr lang="en-US" sz="3200" dirty="0" smtClean="0"/>
              <a:t>Invertebrates</a:t>
            </a:r>
          </a:p>
          <a:p>
            <a:endParaRPr lang="en-CA" sz="3200" dirty="0"/>
          </a:p>
          <a:p>
            <a:r>
              <a:rPr lang="en-CA" dirty="0" smtClean="0"/>
              <a:t>More sunlight to more surface water </a:t>
            </a:r>
          </a:p>
          <a:p>
            <a:r>
              <a:rPr lang="en-CA" dirty="0" smtClean="0"/>
              <a:t>-&gt; increased photosynthesis in the aquatic system </a:t>
            </a:r>
          </a:p>
          <a:p>
            <a:r>
              <a:rPr lang="en-CA" dirty="0" smtClean="0"/>
              <a:t>-&gt; larger base of the food web that supports fish.</a:t>
            </a:r>
            <a:endParaRPr lang="en-US" dirty="0"/>
          </a:p>
        </p:txBody>
      </p:sp>
    </p:spTree>
    <p:extLst>
      <p:ext uri="{BB962C8B-B14F-4D97-AF65-F5344CB8AC3E}">
        <p14:creationId xmlns:p14="http://schemas.microsoft.com/office/powerpoint/2010/main" val="2707549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061546" y="1145628"/>
            <a:ext cx="7252138" cy="3847207"/>
          </a:xfrm>
          <a:prstGeom prst="rect">
            <a:avLst/>
          </a:prstGeom>
          <a:noFill/>
        </p:spPr>
        <p:txBody>
          <a:bodyPr wrap="square" rtlCol="0">
            <a:spAutoFit/>
          </a:bodyPr>
          <a:lstStyle/>
          <a:p>
            <a:r>
              <a:rPr lang="en-US" sz="3200" dirty="0" smtClean="0"/>
              <a:t>Fish</a:t>
            </a:r>
          </a:p>
          <a:p>
            <a:endParaRPr lang="en-CA" sz="3200" dirty="0"/>
          </a:p>
          <a:p>
            <a:r>
              <a:rPr lang="en-US" dirty="0" smtClean="0"/>
              <a:t>Common view that beaver </a:t>
            </a:r>
            <a:r>
              <a:rPr lang="en-US" dirty="0"/>
              <a:t>ponds somehow interfere with fish habitat, especially the notion that dams act as barriers to </a:t>
            </a:r>
            <a:r>
              <a:rPr lang="en-US" dirty="0" smtClean="0"/>
              <a:t>passage.</a:t>
            </a:r>
          </a:p>
          <a:p>
            <a:pPr lvl="0"/>
            <a:endParaRPr lang="en-US" dirty="0" smtClean="0"/>
          </a:p>
          <a:p>
            <a:pPr lvl="0"/>
            <a:r>
              <a:rPr lang="en-US" dirty="0" smtClean="0"/>
              <a:t>Positive </a:t>
            </a:r>
            <a:r>
              <a:rPr lang="en-US" dirty="0"/>
              <a:t>effects of dams </a:t>
            </a:r>
            <a:r>
              <a:rPr lang="en-US" dirty="0" smtClean="0"/>
              <a:t>are more </a:t>
            </a:r>
            <a:r>
              <a:rPr lang="en-US" dirty="0"/>
              <a:t>often supported by data, and </a:t>
            </a:r>
            <a:r>
              <a:rPr lang="en-US" dirty="0" smtClean="0"/>
              <a:t>negative </a:t>
            </a:r>
            <a:r>
              <a:rPr lang="en-US" dirty="0"/>
              <a:t>impacts are more often speculative, and not supported by field data.</a:t>
            </a:r>
          </a:p>
          <a:p>
            <a:endParaRPr lang="en-US" dirty="0" smtClean="0"/>
          </a:p>
          <a:p>
            <a:r>
              <a:rPr lang="en-US" dirty="0" smtClean="0"/>
              <a:t>Fish </a:t>
            </a:r>
            <a:r>
              <a:rPr lang="en-US" dirty="0"/>
              <a:t>found in stream reaches that have beaver dams are both larger and more numerous than fish found in streams lacking slow water habitat.</a:t>
            </a:r>
            <a:endParaRPr lang="en-US" dirty="0" smtClean="0"/>
          </a:p>
          <a:p>
            <a:endParaRPr lang="en-CA" dirty="0"/>
          </a:p>
          <a:p>
            <a:endParaRPr lang="en-US" dirty="0"/>
          </a:p>
        </p:txBody>
      </p:sp>
    </p:spTree>
    <p:extLst>
      <p:ext uri="{BB962C8B-B14F-4D97-AF65-F5344CB8AC3E}">
        <p14:creationId xmlns:p14="http://schemas.microsoft.com/office/powerpoint/2010/main" val="1605064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061546" y="1145628"/>
            <a:ext cx="7252138" cy="3508653"/>
          </a:xfrm>
          <a:prstGeom prst="rect">
            <a:avLst/>
          </a:prstGeom>
          <a:noFill/>
        </p:spPr>
        <p:txBody>
          <a:bodyPr wrap="square" rtlCol="0">
            <a:spAutoFit/>
          </a:bodyPr>
          <a:lstStyle/>
          <a:p>
            <a:r>
              <a:rPr lang="en-US" sz="3200" dirty="0"/>
              <a:t>Amphibians</a:t>
            </a:r>
          </a:p>
          <a:p>
            <a:r>
              <a:rPr lang="en-US" sz="3200" dirty="0" smtClean="0"/>
              <a:t>Reptiles</a:t>
            </a:r>
          </a:p>
          <a:p>
            <a:endParaRPr lang="en-CA" sz="3200" dirty="0"/>
          </a:p>
          <a:p>
            <a:r>
              <a:rPr lang="en-CA" dirty="0" smtClean="0"/>
              <a:t>Important breeding habitat, e.g. blue-listed Western Toad</a:t>
            </a:r>
          </a:p>
          <a:p>
            <a:endParaRPr lang="en-CA" dirty="0"/>
          </a:p>
          <a:p>
            <a:r>
              <a:rPr lang="en-CA" dirty="0" smtClean="0"/>
              <a:t>Reduce egg and hatchling larvae susceptibility to desiccation</a:t>
            </a:r>
          </a:p>
          <a:p>
            <a:endParaRPr lang="en-CA" dirty="0"/>
          </a:p>
          <a:p>
            <a:r>
              <a:rPr lang="en-CA" dirty="0" smtClean="0"/>
              <a:t>Painted turtles, snakes</a:t>
            </a:r>
          </a:p>
          <a:p>
            <a:endParaRPr lang="en-CA" dirty="0"/>
          </a:p>
          <a:p>
            <a:r>
              <a:rPr lang="en-CA" dirty="0" smtClean="0"/>
              <a:t>Old ponds attract more reptiles than young ponds.</a:t>
            </a:r>
            <a:endParaRPr lang="en-US" dirty="0"/>
          </a:p>
        </p:txBody>
      </p:sp>
    </p:spTree>
    <p:extLst>
      <p:ext uri="{BB962C8B-B14F-4D97-AF65-F5344CB8AC3E}">
        <p14:creationId xmlns:p14="http://schemas.microsoft.com/office/powerpoint/2010/main" val="6724825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061546" y="1145628"/>
            <a:ext cx="7252138" cy="2739211"/>
          </a:xfrm>
          <a:prstGeom prst="rect">
            <a:avLst/>
          </a:prstGeom>
          <a:noFill/>
        </p:spPr>
        <p:txBody>
          <a:bodyPr wrap="square" rtlCol="0">
            <a:spAutoFit/>
          </a:bodyPr>
          <a:lstStyle/>
          <a:p>
            <a:r>
              <a:rPr lang="en-US" sz="3200" dirty="0" smtClean="0"/>
              <a:t>Birds</a:t>
            </a:r>
          </a:p>
          <a:p>
            <a:endParaRPr lang="en-CA" sz="3200" dirty="0"/>
          </a:p>
          <a:p>
            <a:r>
              <a:rPr lang="en-CA" dirty="0" smtClean="0"/>
              <a:t>Waterfowl and other species</a:t>
            </a:r>
          </a:p>
          <a:p>
            <a:endParaRPr lang="en-CA" dirty="0"/>
          </a:p>
          <a:p>
            <a:r>
              <a:rPr lang="en-CA" dirty="0" smtClean="0"/>
              <a:t>Protein and calcium rich food supplies important to hens and their broods</a:t>
            </a:r>
          </a:p>
          <a:p>
            <a:endParaRPr lang="en-CA" dirty="0"/>
          </a:p>
          <a:p>
            <a:r>
              <a:rPr lang="en-CA" dirty="0" smtClean="0"/>
              <a:t>Ponds offer habitat </a:t>
            </a:r>
            <a:r>
              <a:rPr lang="en-US" dirty="0"/>
              <a:t>to a hugely disproportionate number of wildlife species compared to the area of landscape they </a:t>
            </a:r>
            <a:r>
              <a:rPr lang="en-US" dirty="0" smtClean="0"/>
              <a:t>occupy.</a:t>
            </a:r>
            <a:endParaRPr lang="en-US" dirty="0"/>
          </a:p>
        </p:txBody>
      </p:sp>
    </p:spTree>
    <p:extLst>
      <p:ext uri="{BB962C8B-B14F-4D97-AF65-F5344CB8AC3E}">
        <p14:creationId xmlns:p14="http://schemas.microsoft.com/office/powerpoint/2010/main" val="39309163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061545" y="1145628"/>
            <a:ext cx="6947338" cy="1323439"/>
          </a:xfrm>
          <a:prstGeom prst="rect">
            <a:avLst/>
          </a:prstGeom>
          <a:noFill/>
        </p:spPr>
        <p:txBody>
          <a:bodyPr wrap="square" rtlCol="0">
            <a:spAutoFit/>
          </a:bodyPr>
          <a:lstStyle/>
          <a:p>
            <a:r>
              <a:rPr lang="en-US" sz="4000" dirty="0"/>
              <a:t>Habitat Requirements of </a:t>
            </a:r>
            <a:endParaRPr lang="en-US" sz="4000" dirty="0" smtClean="0"/>
          </a:p>
          <a:p>
            <a:r>
              <a:rPr lang="en-US" sz="4000" dirty="0" smtClean="0"/>
              <a:t>Dam-building </a:t>
            </a:r>
            <a:r>
              <a:rPr lang="en-US" sz="4000" dirty="0"/>
              <a:t>Beaver</a:t>
            </a:r>
          </a:p>
        </p:txBody>
      </p:sp>
    </p:spTree>
    <p:extLst>
      <p:ext uri="{BB962C8B-B14F-4D97-AF65-F5344CB8AC3E}">
        <p14:creationId xmlns:p14="http://schemas.microsoft.com/office/powerpoint/2010/main" val="4193032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061545" y="1145628"/>
            <a:ext cx="6947338" cy="2800767"/>
          </a:xfrm>
          <a:prstGeom prst="rect">
            <a:avLst/>
          </a:prstGeom>
          <a:noFill/>
        </p:spPr>
        <p:txBody>
          <a:bodyPr wrap="square" rtlCol="0">
            <a:spAutoFit/>
          </a:bodyPr>
          <a:lstStyle/>
          <a:p>
            <a:r>
              <a:rPr lang="en-US" sz="4000" dirty="0"/>
              <a:t>Habitat Requirements of </a:t>
            </a:r>
            <a:endParaRPr lang="en-US" sz="4000" dirty="0" smtClean="0"/>
          </a:p>
          <a:p>
            <a:r>
              <a:rPr lang="en-US" sz="4000" dirty="0" smtClean="0"/>
              <a:t>Dam-building Beaver</a:t>
            </a:r>
          </a:p>
          <a:p>
            <a:endParaRPr lang="en-CA" sz="3200" dirty="0"/>
          </a:p>
          <a:p>
            <a:r>
              <a:rPr lang="en-CA" sz="3200" dirty="0" smtClean="0"/>
              <a:t>-Interested in those that live in small and medium streams.</a:t>
            </a:r>
            <a:endParaRPr lang="en-US" sz="3200" dirty="0"/>
          </a:p>
        </p:txBody>
      </p:sp>
    </p:spTree>
    <p:extLst>
      <p:ext uri="{BB962C8B-B14F-4D97-AF65-F5344CB8AC3E}">
        <p14:creationId xmlns:p14="http://schemas.microsoft.com/office/powerpoint/2010/main" val="14447547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061545" y="1145628"/>
            <a:ext cx="6947338" cy="2308324"/>
          </a:xfrm>
          <a:prstGeom prst="rect">
            <a:avLst/>
          </a:prstGeom>
          <a:noFill/>
        </p:spPr>
        <p:txBody>
          <a:bodyPr wrap="square" rtlCol="0">
            <a:spAutoFit/>
          </a:bodyPr>
          <a:lstStyle/>
          <a:p>
            <a:r>
              <a:rPr lang="en-US" sz="4000" dirty="0"/>
              <a:t>Habitat Requirements of </a:t>
            </a:r>
            <a:endParaRPr lang="en-US" sz="4000" dirty="0" smtClean="0"/>
          </a:p>
          <a:p>
            <a:r>
              <a:rPr lang="en-US" sz="4000" dirty="0" smtClean="0"/>
              <a:t>Dam-building Beaver</a:t>
            </a:r>
          </a:p>
          <a:p>
            <a:endParaRPr lang="en-CA" sz="3200" dirty="0"/>
          </a:p>
          <a:p>
            <a:r>
              <a:rPr lang="en-CA" sz="3200" dirty="0" smtClean="0"/>
              <a:t>-Gradient less than 6%, typically 1-2%</a:t>
            </a:r>
            <a:endParaRPr lang="en-US" sz="3200" dirty="0"/>
          </a:p>
        </p:txBody>
      </p:sp>
    </p:spTree>
    <p:extLst>
      <p:ext uri="{BB962C8B-B14F-4D97-AF65-F5344CB8AC3E}">
        <p14:creationId xmlns:p14="http://schemas.microsoft.com/office/powerpoint/2010/main" val="28674256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061545" y="1145628"/>
            <a:ext cx="6947338" cy="2308324"/>
          </a:xfrm>
          <a:prstGeom prst="rect">
            <a:avLst/>
          </a:prstGeom>
          <a:noFill/>
        </p:spPr>
        <p:txBody>
          <a:bodyPr wrap="square" rtlCol="0">
            <a:spAutoFit/>
          </a:bodyPr>
          <a:lstStyle/>
          <a:p>
            <a:r>
              <a:rPr lang="en-US" sz="4000" dirty="0"/>
              <a:t>Habitat Requirements of </a:t>
            </a:r>
            <a:endParaRPr lang="en-US" sz="4000" dirty="0" smtClean="0"/>
          </a:p>
          <a:p>
            <a:r>
              <a:rPr lang="en-US" sz="4000" dirty="0" smtClean="0"/>
              <a:t>Dam-building Beaver</a:t>
            </a:r>
          </a:p>
          <a:p>
            <a:endParaRPr lang="en-CA" sz="3200" dirty="0"/>
          </a:p>
          <a:p>
            <a:r>
              <a:rPr lang="en-CA" sz="3200" dirty="0" smtClean="0"/>
              <a:t>-Unconfined valley bottom</a:t>
            </a:r>
            <a:endParaRPr lang="en-US" sz="3200" dirty="0"/>
          </a:p>
        </p:txBody>
      </p:sp>
    </p:spTree>
    <p:extLst>
      <p:ext uri="{BB962C8B-B14F-4D97-AF65-F5344CB8AC3E}">
        <p14:creationId xmlns:p14="http://schemas.microsoft.com/office/powerpoint/2010/main" val="12184236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061545" y="1145628"/>
            <a:ext cx="6947338" cy="2800767"/>
          </a:xfrm>
          <a:prstGeom prst="rect">
            <a:avLst/>
          </a:prstGeom>
          <a:noFill/>
        </p:spPr>
        <p:txBody>
          <a:bodyPr wrap="square" rtlCol="0">
            <a:spAutoFit/>
          </a:bodyPr>
          <a:lstStyle/>
          <a:p>
            <a:r>
              <a:rPr lang="en-US" sz="4000" dirty="0"/>
              <a:t>Habitat Requirements of </a:t>
            </a:r>
            <a:endParaRPr lang="en-US" sz="4000" dirty="0" smtClean="0"/>
          </a:p>
          <a:p>
            <a:r>
              <a:rPr lang="en-US" sz="4000" dirty="0" smtClean="0"/>
              <a:t>Dam-building Beaver</a:t>
            </a:r>
          </a:p>
          <a:p>
            <a:endParaRPr lang="en-CA" sz="3200" dirty="0"/>
          </a:p>
          <a:p>
            <a:r>
              <a:rPr lang="en-US" sz="3200" dirty="0" smtClean="0"/>
              <a:t>-They </a:t>
            </a:r>
            <a:r>
              <a:rPr lang="en-US" sz="3200" dirty="0"/>
              <a:t>will build dams almost anywhere that additional water can be </a:t>
            </a:r>
            <a:r>
              <a:rPr lang="en-US" sz="3200" dirty="0" smtClean="0"/>
              <a:t>retained!</a:t>
            </a:r>
            <a:endParaRPr lang="en-US" sz="3200" dirty="0"/>
          </a:p>
        </p:txBody>
      </p:sp>
    </p:spTree>
    <p:extLst>
      <p:ext uri="{BB962C8B-B14F-4D97-AF65-F5344CB8AC3E}">
        <p14:creationId xmlns:p14="http://schemas.microsoft.com/office/powerpoint/2010/main" val="2413187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A5DBFF"/>
            </a:gs>
            <a:gs pos="100000">
              <a:srgbClr val="A8DDFF"/>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39205"/>
            <a:ext cx="9144000" cy="3760990"/>
          </a:xfrm>
          <a:prstGeom prst="rect">
            <a:avLst/>
          </a:prstGeom>
        </p:spPr>
      </p:pic>
      <p:sp>
        <p:nvSpPr>
          <p:cNvPr id="2" name="TextBox 1"/>
          <p:cNvSpPr txBox="1"/>
          <p:nvPr/>
        </p:nvSpPr>
        <p:spPr>
          <a:xfrm>
            <a:off x="348343" y="370129"/>
            <a:ext cx="8599713" cy="3539430"/>
          </a:xfrm>
          <a:prstGeom prst="rect">
            <a:avLst/>
          </a:prstGeom>
          <a:noFill/>
        </p:spPr>
        <p:txBody>
          <a:bodyPr wrap="square" rtlCol="0">
            <a:spAutoFit/>
          </a:bodyPr>
          <a:lstStyle/>
          <a:p>
            <a:r>
              <a:rPr lang="en-US" sz="2800" dirty="0" smtClean="0">
                <a:solidFill>
                  <a:srgbClr val="0070C0"/>
                </a:solidFill>
              </a:rPr>
              <a:t>Objectives</a:t>
            </a:r>
          </a:p>
          <a:p>
            <a:endParaRPr lang="en-US" sz="2800" dirty="0"/>
          </a:p>
          <a:p>
            <a:r>
              <a:rPr lang="en-US" sz="2800" dirty="0" smtClean="0"/>
              <a:t>1. Identify </a:t>
            </a:r>
            <a:r>
              <a:rPr lang="en-US" sz="2800" dirty="0"/>
              <a:t>areas where vegetation in the adjacent upland areas no longer supports beaver </a:t>
            </a:r>
            <a:r>
              <a:rPr lang="en-US" sz="2800" dirty="0" smtClean="0"/>
              <a:t>colonies. </a:t>
            </a:r>
          </a:p>
          <a:p>
            <a:endParaRPr lang="en-US" sz="2800" dirty="0"/>
          </a:p>
          <a:p>
            <a:r>
              <a:rPr lang="en-US" sz="2800" dirty="0" smtClean="0"/>
              <a:t>1a. Where </a:t>
            </a:r>
            <a:r>
              <a:rPr lang="en-US" sz="2800" dirty="0"/>
              <a:t>appropriate, develop prescriptions to promote restoration of suitable vegetation (mainly aspen).</a:t>
            </a:r>
            <a:endParaRPr lang="en-US" sz="2800" dirty="0" smtClean="0"/>
          </a:p>
          <a:p>
            <a:endParaRPr lang="en-US" sz="2800" dirty="0" smtClean="0"/>
          </a:p>
        </p:txBody>
      </p:sp>
    </p:spTree>
    <p:extLst>
      <p:ext uri="{BB962C8B-B14F-4D97-AF65-F5344CB8AC3E}">
        <p14:creationId xmlns:p14="http://schemas.microsoft.com/office/powerpoint/2010/main" val="42097507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061545" y="1145628"/>
            <a:ext cx="6947338" cy="3293209"/>
          </a:xfrm>
          <a:prstGeom prst="rect">
            <a:avLst/>
          </a:prstGeom>
          <a:noFill/>
        </p:spPr>
        <p:txBody>
          <a:bodyPr wrap="square" rtlCol="0">
            <a:spAutoFit/>
          </a:bodyPr>
          <a:lstStyle/>
          <a:p>
            <a:r>
              <a:rPr lang="en-US" sz="4000" dirty="0"/>
              <a:t>Habitat Requirements of </a:t>
            </a:r>
            <a:endParaRPr lang="en-US" sz="4000" dirty="0" smtClean="0"/>
          </a:p>
          <a:p>
            <a:r>
              <a:rPr lang="en-US" sz="4000" dirty="0" smtClean="0"/>
              <a:t>Dam-building Beaver</a:t>
            </a:r>
          </a:p>
          <a:p>
            <a:endParaRPr lang="en-CA" sz="3200" dirty="0"/>
          </a:p>
          <a:p>
            <a:r>
              <a:rPr lang="en-US" sz="3200" dirty="0" smtClean="0"/>
              <a:t>-Riparian </a:t>
            </a:r>
            <a:r>
              <a:rPr lang="en-US" sz="3200" dirty="0"/>
              <a:t>areas that contain vegetation for food and construction material for dams and lodges</a:t>
            </a:r>
          </a:p>
        </p:txBody>
      </p:sp>
    </p:spTree>
    <p:extLst>
      <p:ext uri="{BB962C8B-B14F-4D97-AF65-F5344CB8AC3E}">
        <p14:creationId xmlns:p14="http://schemas.microsoft.com/office/powerpoint/2010/main" val="33142259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31" y="483564"/>
            <a:ext cx="4876800" cy="36652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702" y="2761591"/>
            <a:ext cx="4878000" cy="3658500"/>
          </a:xfrm>
          <a:prstGeom prst="rect">
            <a:avLst/>
          </a:prstGeom>
        </p:spPr>
      </p:pic>
    </p:spTree>
    <p:extLst>
      <p:ext uri="{BB962C8B-B14F-4D97-AF65-F5344CB8AC3E}">
        <p14:creationId xmlns:p14="http://schemas.microsoft.com/office/powerpoint/2010/main" val="34007417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48" y="359979"/>
            <a:ext cx="3657600" cy="4876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4165" y="2682765"/>
            <a:ext cx="4876800" cy="3657600"/>
          </a:xfrm>
          <a:prstGeom prst="rect">
            <a:avLst/>
          </a:prstGeom>
        </p:spPr>
      </p:pic>
    </p:spTree>
    <p:extLst>
      <p:ext uri="{BB962C8B-B14F-4D97-AF65-F5344CB8AC3E}">
        <p14:creationId xmlns:p14="http://schemas.microsoft.com/office/powerpoint/2010/main" val="41898605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7505" y="1030014"/>
            <a:ext cx="3657600" cy="4876800"/>
          </a:xfrm>
          <a:prstGeom prst="rect">
            <a:avLst/>
          </a:prstGeom>
        </p:spPr>
      </p:pic>
    </p:spTree>
    <p:extLst>
      <p:ext uri="{BB962C8B-B14F-4D97-AF65-F5344CB8AC3E}">
        <p14:creationId xmlns:p14="http://schemas.microsoft.com/office/powerpoint/2010/main" val="17926180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20" y="462455"/>
            <a:ext cx="4876800" cy="36576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691" y="1681655"/>
            <a:ext cx="3657600" cy="4876800"/>
          </a:xfrm>
          <a:prstGeom prst="rect">
            <a:avLst/>
          </a:prstGeom>
        </p:spPr>
      </p:pic>
    </p:spTree>
    <p:extLst>
      <p:ext uri="{BB962C8B-B14F-4D97-AF65-F5344CB8AC3E}">
        <p14:creationId xmlns:p14="http://schemas.microsoft.com/office/powerpoint/2010/main" val="25158813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59015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70059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14295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67951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90960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100000">
              <a:srgbClr val="A5D9FE"/>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39205"/>
            <a:ext cx="9144000" cy="3760990"/>
          </a:xfrm>
          <a:prstGeom prst="rect">
            <a:avLst/>
          </a:prstGeom>
        </p:spPr>
      </p:pic>
      <p:sp>
        <p:nvSpPr>
          <p:cNvPr id="2" name="TextBox 1"/>
          <p:cNvSpPr txBox="1"/>
          <p:nvPr/>
        </p:nvSpPr>
        <p:spPr>
          <a:xfrm>
            <a:off x="348343" y="370110"/>
            <a:ext cx="8556171" cy="2677656"/>
          </a:xfrm>
          <a:prstGeom prst="rect">
            <a:avLst/>
          </a:prstGeom>
          <a:noFill/>
        </p:spPr>
        <p:txBody>
          <a:bodyPr wrap="square" rtlCol="0">
            <a:spAutoFit/>
          </a:bodyPr>
          <a:lstStyle/>
          <a:p>
            <a:r>
              <a:rPr lang="en-US" sz="2800" dirty="0" smtClean="0">
                <a:solidFill>
                  <a:srgbClr val="0070C0"/>
                </a:solidFill>
              </a:rPr>
              <a:t>Objectives</a:t>
            </a:r>
          </a:p>
          <a:p>
            <a:endParaRPr lang="en-US" sz="2800" dirty="0"/>
          </a:p>
          <a:p>
            <a:r>
              <a:rPr lang="en-US" sz="2800" dirty="0"/>
              <a:t>2. </a:t>
            </a:r>
            <a:r>
              <a:rPr lang="en-US" sz="2800" dirty="0" smtClean="0"/>
              <a:t>Consider </a:t>
            </a:r>
            <a:r>
              <a:rPr lang="en-US" sz="2800" dirty="0"/>
              <a:t>current management practices in riparian areas and whether harvest and silviculture could be used to manage for beavers.</a:t>
            </a:r>
            <a:endParaRPr lang="en-US" sz="2800" dirty="0" smtClean="0"/>
          </a:p>
          <a:p>
            <a:endParaRPr lang="en-US" sz="2800" dirty="0" smtClean="0"/>
          </a:p>
        </p:txBody>
      </p:sp>
    </p:spTree>
    <p:extLst>
      <p:ext uri="{BB962C8B-B14F-4D97-AF65-F5344CB8AC3E}">
        <p14:creationId xmlns:p14="http://schemas.microsoft.com/office/powerpoint/2010/main" val="38914089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15202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03544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80382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6625526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18866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061545" y="1145628"/>
            <a:ext cx="6947338" cy="1323439"/>
          </a:xfrm>
          <a:prstGeom prst="rect">
            <a:avLst/>
          </a:prstGeom>
          <a:noFill/>
        </p:spPr>
        <p:txBody>
          <a:bodyPr wrap="square" rtlCol="0">
            <a:spAutoFit/>
          </a:bodyPr>
          <a:lstStyle/>
          <a:p>
            <a:r>
              <a:rPr lang="en-US" sz="4000" dirty="0"/>
              <a:t>Some </a:t>
            </a:r>
            <a:r>
              <a:rPr lang="en-US" sz="4000" dirty="0" smtClean="0"/>
              <a:t>local observations </a:t>
            </a:r>
            <a:r>
              <a:rPr lang="en-US" sz="4000" dirty="0"/>
              <a:t>of tree use by </a:t>
            </a:r>
            <a:r>
              <a:rPr lang="en-US" sz="4000" dirty="0" smtClean="0"/>
              <a:t>beaver…</a:t>
            </a:r>
            <a:endParaRPr lang="en-CA" sz="3200" dirty="0"/>
          </a:p>
        </p:txBody>
      </p:sp>
    </p:spTree>
    <p:extLst>
      <p:ext uri="{BB962C8B-B14F-4D97-AF65-F5344CB8AC3E}">
        <p14:creationId xmlns:p14="http://schemas.microsoft.com/office/powerpoint/2010/main" val="11532255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776" y="1617279"/>
            <a:ext cx="6308019" cy="4573314"/>
          </a:xfrm>
          <a:prstGeom prst="rect">
            <a:avLst/>
          </a:prstGeom>
        </p:spPr>
      </p:pic>
      <p:sp>
        <p:nvSpPr>
          <p:cNvPr id="4" name="TextBox 3"/>
          <p:cNvSpPr txBox="1"/>
          <p:nvPr/>
        </p:nvSpPr>
        <p:spPr>
          <a:xfrm>
            <a:off x="1061545" y="315307"/>
            <a:ext cx="6947338" cy="1077218"/>
          </a:xfrm>
          <a:prstGeom prst="rect">
            <a:avLst/>
          </a:prstGeom>
          <a:noFill/>
        </p:spPr>
        <p:txBody>
          <a:bodyPr wrap="square" rtlCol="0">
            <a:spAutoFit/>
          </a:bodyPr>
          <a:lstStyle/>
          <a:p>
            <a:r>
              <a:rPr lang="en-US" sz="3200" dirty="0"/>
              <a:t>A seeming necessity for aspen within 100 m of the pond </a:t>
            </a:r>
            <a:r>
              <a:rPr lang="en-US" sz="3200" dirty="0" smtClean="0"/>
              <a:t>margin …</a:t>
            </a:r>
            <a:endParaRPr lang="en-CA" sz="3200" dirty="0"/>
          </a:p>
        </p:txBody>
      </p:sp>
    </p:spTree>
    <p:extLst>
      <p:ext uri="{BB962C8B-B14F-4D97-AF65-F5344CB8AC3E}">
        <p14:creationId xmlns:p14="http://schemas.microsoft.com/office/powerpoint/2010/main" val="4605869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061545" y="641136"/>
            <a:ext cx="6947338" cy="584775"/>
          </a:xfrm>
          <a:prstGeom prst="rect">
            <a:avLst/>
          </a:prstGeom>
          <a:noFill/>
        </p:spPr>
        <p:txBody>
          <a:bodyPr wrap="square" rtlCol="0">
            <a:spAutoFit/>
          </a:bodyPr>
          <a:lstStyle/>
          <a:p>
            <a:r>
              <a:rPr lang="en-US" sz="3200" dirty="0" smtClean="0"/>
              <a:t>…terrain permitting.</a:t>
            </a:r>
            <a:endParaRPr lang="en-CA"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776" y="1617279"/>
            <a:ext cx="6328133" cy="4746100"/>
          </a:xfrm>
          <a:prstGeom prst="rect">
            <a:avLst/>
          </a:prstGeom>
        </p:spPr>
      </p:pic>
    </p:spTree>
    <p:extLst>
      <p:ext uri="{BB962C8B-B14F-4D97-AF65-F5344CB8AC3E}">
        <p14:creationId xmlns:p14="http://schemas.microsoft.com/office/powerpoint/2010/main" val="38973564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658" y="0"/>
            <a:ext cx="3951514" cy="6858000"/>
          </a:xfrm>
          <a:prstGeom prst="rect">
            <a:avLst/>
          </a:prstGeom>
        </p:spPr>
      </p:pic>
      <p:sp>
        <p:nvSpPr>
          <p:cNvPr id="4" name="TextBox 3"/>
          <p:cNvSpPr txBox="1"/>
          <p:nvPr/>
        </p:nvSpPr>
        <p:spPr>
          <a:xfrm>
            <a:off x="493986" y="578069"/>
            <a:ext cx="3846786" cy="2554545"/>
          </a:xfrm>
          <a:prstGeom prst="rect">
            <a:avLst/>
          </a:prstGeom>
          <a:noFill/>
        </p:spPr>
        <p:txBody>
          <a:bodyPr wrap="square" rtlCol="0">
            <a:spAutoFit/>
          </a:bodyPr>
          <a:lstStyle/>
          <a:p>
            <a:r>
              <a:rPr lang="en-CA" sz="3200" dirty="0" smtClean="0"/>
              <a:t>Long conveyance…</a:t>
            </a:r>
          </a:p>
          <a:p>
            <a:endParaRPr lang="en-CA" sz="3200" dirty="0"/>
          </a:p>
          <a:p>
            <a:r>
              <a:rPr lang="en-CA" sz="3200" dirty="0" smtClean="0"/>
              <a:t>70 m to water</a:t>
            </a:r>
          </a:p>
          <a:p>
            <a:r>
              <a:rPr lang="en-CA" sz="3200" dirty="0" smtClean="0"/>
              <a:t>then</a:t>
            </a:r>
          </a:p>
          <a:p>
            <a:r>
              <a:rPr lang="en-CA" sz="3200" dirty="0" smtClean="0"/>
              <a:t>700 m by water</a:t>
            </a:r>
            <a:endParaRPr lang="en-US" sz="3200" dirty="0"/>
          </a:p>
        </p:txBody>
      </p:sp>
      <p:cxnSp>
        <p:nvCxnSpPr>
          <p:cNvPr id="6" name="Straight Arrow Connector 5"/>
          <p:cNvCxnSpPr/>
          <p:nvPr/>
        </p:nvCxnSpPr>
        <p:spPr>
          <a:xfrm flipV="1">
            <a:off x="3174124" y="704193"/>
            <a:ext cx="3037490" cy="114562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74124" y="2921876"/>
            <a:ext cx="3846786" cy="316361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2440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775" y="1617279"/>
            <a:ext cx="6328133" cy="4746100"/>
          </a:xfrm>
          <a:prstGeom prst="rect">
            <a:avLst/>
          </a:prstGeom>
        </p:spPr>
      </p:pic>
      <p:sp>
        <p:nvSpPr>
          <p:cNvPr id="3" name="TextBox 2"/>
          <p:cNvSpPr txBox="1"/>
          <p:nvPr/>
        </p:nvSpPr>
        <p:spPr>
          <a:xfrm>
            <a:off x="1366345" y="540061"/>
            <a:ext cx="6416563" cy="1077218"/>
          </a:xfrm>
          <a:prstGeom prst="rect">
            <a:avLst/>
          </a:prstGeom>
          <a:noFill/>
        </p:spPr>
        <p:txBody>
          <a:bodyPr wrap="square" rtlCol="0">
            <a:spAutoFit/>
          </a:bodyPr>
          <a:lstStyle/>
          <a:p>
            <a:r>
              <a:rPr lang="en-US" sz="3200" dirty="0" smtClean="0"/>
              <a:t>In the absence of aspen…</a:t>
            </a:r>
          </a:p>
          <a:p>
            <a:r>
              <a:rPr lang="en-CA" sz="3200" dirty="0"/>
              <a:t>	</a:t>
            </a:r>
            <a:r>
              <a:rPr lang="en-CA" sz="3200" dirty="0" smtClean="0"/>
              <a:t>				     cattail.</a:t>
            </a:r>
            <a:endParaRPr lang="en-CA" sz="3200" dirty="0"/>
          </a:p>
        </p:txBody>
      </p:sp>
    </p:spTree>
    <p:extLst>
      <p:ext uri="{BB962C8B-B14F-4D97-AF65-F5344CB8AC3E}">
        <p14:creationId xmlns:p14="http://schemas.microsoft.com/office/powerpoint/2010/main" val="3219733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824" y="0"/>
            <a:ext cx="6338351" cy="6858000"/>
          </a:xfrm>
          <a:prstGeom prst="rect">
            <a:avLst/>
          </a:prstGeom>
        </p:spPr>
      </p:pic>
      <p:sp>
        <p:nvSpPr>
          <p:cNvPr id="6" name="TextBox 5"/>
          <p:cNvSpPr txBox="1"/>
          <p:nvPr/>
        </p:nvSpPr>
        <p:spPr>
          <a:xfrm>
            <a:off x="2165130" y="1418897"/>
            <a:ext cx="1271752" cy="338554"/>
          </a:xfrm>
          <a:prstGeom prst="rect">
            <a:avLst/>
          </a:prstGeom>
          <a:noFill/>
        </p:spPr>
        <p:txBody>
          <a:bodyPr wrap="square" rtlCol="0">
            <a:spAutoFit/>
          </a:bodyPr>
          <a:lstStyle/>
          <a:p>
            <a:r>
              <a:rPr lang="en-CA" sz="1600" dirty="0" smtClean="0">
                <a:solidFill>
                  <a:srgbClr val="FFFF00"/>
                </a:solidFill>
              </a:rPr>
              <a:t>Fraser Lake</a:t>
            </a:r>
            <a:endParaRPr lang="en-US" sz="1600" dirty="0">
              <a:solidFill>
                <a:srgbClr val="FFFF00"/>
              </a:solidFill>
            </a:endParaRPr>
          </a:p>
        </p:txBody>
      </p:sp>
      <p:sp>
        <p:nvSpPr>
          <p:cNvPr id="7" name="TextBox 6"/>
          <p:cNvSpPr txBox="1"/>
          <p:nvPr/>
        </p:nvSpPr>
        <p:spPr>
          <a:xfrm>
            <a:off x="6575663" y="2133601"/>
            <a:ext cx="1165512" cy="338554"/>
          </a:xfrm>
          <a:prstGeom prst="rect">
            <a:avLst/>
          </a:prstGeom>
          <a:noFill/>
        </p:spPr>
        <p:txBody>
          <a:bodyPr wrap="none" rtlCol="0">
            <a:spAutoFit/>
          </a:bodyPr>
          <a:lstStyle/>
          <a:p>
            <a:r>
              <a:rPr lang="en-CA" sz="1600" dirty="0" smtClean="0">
                <a:solidFill>
                  <a:srgbClr val="FFFF00"/>
                </a:solidFill>
              </a:rPr>
              <a:t>Vanderhoo</a:t>
            </a:r>
            <a:r>
              <a:rPr lang="en-CA" sz="1600" dirty="0" smtClean="0">
                <a:solidFill>
                  <a:schemeClr val="accent4">
                    <a:lumMod val="40000"/>
                    <a:lumOff val="60000"/>
                  </a:schemeClr>
                </a:solidFill>
              </a:rPr>
              <a:t>f</a:t>
            </a:r>
            <a:endParaRPr lang="en-US" sz="1600" dirty="0">
              <a:solidFill>
                <a:schemeClr val="accent4">
                  <a:lumMod val="40000"/>
                  <a:lumOff val="60000"/>
                </a:schemeClr>
              </a:solidFill>
            </a:endParaRPr>
          </a:p>
        </p:txBody>
      </p:sp>
      <p:sp>
        <p:nvSpPr>
          <p:cNvPr id="8" name="TextBox 7"/>
          <p:cNvSpPr txBox="1"/>
          <p:nvPr/>
        </p:nvSpPr>
        <p:spPr>
          <a:xfrm>
            <a:off x="1555531" y="6488668"/>
            <a:ext cx="1234440" cy="338554"/>
          </a:xfrm>
          <a:prstGeom prst="rect">
            <a:avLst/>
          </a:prstGeom>
          <a:noFill/>
        </p:spPr>
        <p:txBody>
          <a:bodyPr wrap="none" rtlCol="0">
            <a:spAutoFit/>
          </a:bodyPr>
          <a:lstStyle/>
          <a:p>
            <a:r>
              <a:rPr lang="en-CA" sz="1600" dirty="0" smtClean="0">
                <a:solidFill>
                  <a:srgbClr val="FFFF00"/>
                </a:solidFill>
              </a:rPr>
              <a:t>Kenney Dam</a:t>
            </a:r>
            <a:endParaRPr lang="en-US" sz="1600" dirty="0">
              <a:solidFill>
                <a:srgbClr val="FFFF00"/>
              </a:solidFill>
            </a:endParaRPr>
          </a:p>
        </p:txBody>
      </p:sp>
    </p:spTree>
    <p:extLst>
      <p:ext uri="{BB962C8B-B14F-4D97-AF65-F5344CB8AC3E}">
        <p14:creationId xmlns:p14="http://schemas.microsoft.com/office/powerpoint/2010/main" val="30454998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766" y="0"/>
            <a:ext cx="5140234" cy="6858000"/>
          </a:xfrm>
          <a:prstGeom prst="rect">
            <a:avLst/>
          </a:prstGeom>
        </p:spPr>
      </p:pic>
      <p:sp>
        <p:nvSpPr>
          <p:cNvPr id="3" name="TextBox 2"/>
          <p:cNvSpPr txBox="1"/>
          <p:nvPr/>
        </p:nvSpPr>
        <p:spPr>
          <a:xfrm>
            <a:off x="367860" y="451950"/>
            <a:ext cx="3226676" cy="5016758"/>
          </a:xfrm>
          <a:prstGeom prst="rect">
            <a:avLst/>
          </a:prstGeom>
          <a:noFill/>
        </p:spPr>
        <p:txBody>
          <a:bodyPr wrap="square" rtlCol="0">
            <a:spAutoFit/>
          </a:bodyPr>
          <a:lstStyle/>
          <a:p>
            <a:r>
              <a:rPr lang="en-US" sz="3200" dirty="0"/>
              <a:t>C</a:t>
            </a:r>
            <a:r>
              <a:rPr lang="en-US" sz="3200" dirty="0" smtClean="0"/>
              <a:t>utting </a:t>
            </a:r>
            <a:r>
              <a:rPr lang="en-US" sz="3200" dirty="0"/>
              <a:t>aspen from the same cohort that </a:t>
            </a:r>
            <a:r>
              <a:rPr lang="en-US" sz="3200" dirty="0" smtClean="0"/>
              <a:t>an earlier </a:t>
            </a:r>
            <a:r>
              <a:rPr lang="en-US" sz="3200" dirty="0"/>
              <a:t>colony used, but deeper into the upland than the earlier colony was willing </a:t>
            </a:r>
            <a:r>
              <a:rPr lang="en-US" sz="3200" dirty="0" smtClean="0"/>
              <a:t> to use (or “got around to using”).</a:t>
            </a:r>
            <a:endParaRPr lang="en-US" sz="3200" dirty="0"/>
          </a:p>
        </p:txBody>
      </p:sp>
    </p:spTree>
    <p:extLst>
      <p:ext uri="{BB962C8B-B14F-4D97-AF65-F5344CB8AC3E}">
        <p14:creationId xmlns:p14="http://schemas.microsoft.com/office/powerpoint/2010/main" val="7445723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85" y="1040524"/>
            <a:ext cx="7472856" cy="5604642"/>
          </a:xfrm>
          <a:prstGeom prst="rect">
            <a:avLst/>
          </a:prstGeom>
        </p:spPr>
      </p:pic>
      <p:sp>
        <p:nvSpPr>
          <p:cNvPr id="3" name="TextBox 2"/>
          <p:cNvSpPr txBox="1"/>
          <p:nvPr/>
        </p:nvSpPr>
        <p:spPr>
          <a:xfrm>
            <a:off x="546538" y="336331"/>
            <a:ext cx="7840717" cy="584775"/>
          </a:xfrm>
          <a:prstGeom prst="rect">
            <a:avLst/>
          </a:prstGeom>
          <a:noFill/>
        </p:spPr>
        <p:txBody>
          <a:bodyPr wrap="square" rtlCol="0">
            <a:spAutoFit/>
          </a:bodyPr>
          <a:lstStyle/>
          <a:p>
            <a:r>
              <a:rPr lang="en-CA" sz="3200" dirty="0" smtClean="0"/>
              <a:t>Willow commonly placed over aspen in cache</a:t>
            </a:r>
            <a:endParaRPr lang="en-US" sz="3200" dirty="0"/>
          </a:p>
        </p:txBody>
      </p:sp>
    </p:spTree>
    <p:extLst>
      <p:ext uri="{BB962C8B-B14F-4D97-AF65-F5344CB8AC3E}">
        <p14:creationId xmlns:p14="http://schemas.microsoft.com/office/powerpoint/2010/main" val="27605363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85" y="1040524"/>
            <a:ext cx="7472856" cy="5604642"/>
          </a:xfrm>
          <a:prstGeom prst="rect">
            <a:avLst/>
          </a:prstGeom>
        </p:spPr>
      </p:pic>
      <p:sp>
        <p:nvSpPr>
          <p:cNvPr id="2" name="TextBox 1"/>
          <p:cNvSpPr txBox="1"/>
          <p:nvPr/>
        </p:nvSpPr>
        <p:spPr>
          <a:xfrm>
            <a:off x="798785" y="457253"/>
            <a:ext cx="7472856" cy="1077218"/>
          </a:xfrm>
          <a:prstGeom prst="rect">
            <a:avLst/>
          </a:prstGeom>
          <a:noFill/>
        </p:spPr>
        <p:txBody>
          <a:bodyPr wrap="square" rtlCol="0">
            <a:spAutoFit/>
          </a:bodyPr>
          <a:lstStyle/>
          <a:p>
            <a:r>
              <a:rPr lang="en-CA" sz="3200" dirty="0" smtClean="0"/>
              <a:t>Depleted of aspen, replaced by conifer, 		often a distinct line.</a:t>
            </a:r>
            <a:endParaRPr lang="en-US" sz="3200" dirty="0"/>
          </a:p>
        </p:txBody>
      </p:sp>
    </p:spTree>
    <p:extLst>
      <p:ext uri="{BB962C8B-B14F-4D97-AF65-F5344CB8AC3E}">
        <p14:creationId xmlns:p14="http://schemas.microsoft.com/office/powerpoint/2010/main" val="16705664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93" y="1166647"/>
            <a:ext cx="4024148" cy="53655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918" y="1166646"/>
            <a:ext cx="4024148" cy="5365531"/>
          </a:xfrm>
          <a:prstGeom prst="rect">
            <a:avLst/>
          </a:prstGeom>
        </p:spPr>
      </p:pic>
      <p:sp>
        <p:nvSpPr>
          <p:cNvPr id="4" name="TextBox 3"/>
          <p:cNvSpPr txBox="1"/>
          <p:nvPr/>
        </p:nvSpPr>
        <p:spPr>
          <a:xfrm>
            <a:off x="399393" y="399393"/>
            <a:ext cx="6453352" cy="584775"/>
          </a:xfrm>
          <a:prstGeom prst="rect">
            <a:avLst/>
          </a:prstGeom>
          <a:noFill/>
        </p:spPr>
        <p:txBody>
          <a:bodyPr wrap="square" rtlCol="0">
            <a:spAutoFit/>
          </a:bodyPr>
          <a:lstStyle/>
          <a:p>
            <a:r>
              <a:rPr lang="en-CA" sz="3200" dirty="0" smtClean="0"/>
              <a:t>Desperation?</a:t>
            </a:r>
            <a:endParaRPr lang="en-US" sz="3200" dirty="0"/>
          </a:p>
        </p:txBody>
      </p:sp>
    </p:spTree>
    <p:extLst>
      <p:ext uri="{BB962C8B-B14F-4D97-AF65-F5344CB8AC3E}">
        <p14:creationId xmlns:p14="http://schemas.microsoft.com/office/powerpoint/2010/main" val="37284028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2959" y="830318"/>
            <a:ext cx="4221218" cy="5628290"/>
          </a:xfrm>
          <a:prstGeom prst="rect">
            <a:avLst/>
          </a:prstGeom>
        </p:spPr>
      </p:pic>
      <p:sp>
        <p:nvSpPr>
          <p:cNvPr id="3" name="TextBox 2"/>
          <p:cNvSpPr txBox="1"/>
          <p:nvPr/>
        </p:nvSpPr>
        <p:spPr>
          <a:xfrm>
            <a:off x="557048" y="830318"/>
            <a:ext cx="3237187" cy="1077218"/>
          </a:xfrm>
          <a:prstGeom prst="rect">
            <a:avLst/>
          </a:prstGeom>
          <a:noFill/>
        </p:spPr>
        <p:txBody>
          <a:bodyPr wrap="square" rtlCol="0">
            <a:spAutoFit/>
          </a:bodyPr>
          <a:lstStyle/>
          <a:p>
            <a:r>
              <a:rPr lang="en-CA" sz="3200" dirty="0" smtClean="0"/>
              <a:t>Explore and set up for future use</a:t>
            </a:r>
            <a:endParaRPr lang="en-US" sz="3200" dirty="0"/>
          </a:p>
        </p:txBody>
      </p:sp>
    </p:spTree>
    <p:extLst>
      <p:ext uri="{BB962C8B-B14F-4D97-AF65-F5344CB8AC3E}">
        <p14:creationId xmlns:p14="http://schemas.microsoft.com/office/powerpoint/2010/main" val="25070025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2028" y="1688224"/>
            <a:ext cx="3661541" cy="488205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166" y="2858814"/>
            <a:ext cx="4948620" cy="3711465"/>
          </a:xfrm>
          <a:prstGeom prst="rect">
            <a:avLst/>
          </a:prstGeom>
        </p:spPr>
      </p:pic>
      <p:sp>
        <p:nvSpPr>
          <p:cNvPr id="4" name="TextBox 3"/>
          <p:cNvSpPr txBox="1"/>
          <p:nvPr/>
        </p:nvSpPr>
        <p:spPr>
          <a:xfrm>
            <a:off x="441433" y="611006"/>
            <a:ext cx="5496911" cy="1077218"/>
          </a:xfrm>
          <a:prstGeom prst="rect">
            <a:avLst/>
          </a:prstGeom>
          <a:noFill/>
        </p:spPr>
        <p:txBody>
          <a:bodyPr wrap="square" rtlCol="0">
            <a:spAutoFit/>
          </a:bodyPr>
          <a:lstStyle/>
          <a:p>
            <a:r>
              <a:rPr lang="en-CA" sz="3200" dirty="0" smtClean="0"/>
              <a:t>Will use whatever is available, including large cobbles.</a:t>
            </a:r>
            <a:endParaRPr lang="en-US" sz="3200" dirty="0"/>
          </a:p>
        </p:txBody>
      </p:sp>
    </p:spTree>
    <p:extLst>
      <p:ext uri="{BB962C8B-B14F-4D97-AF65-F5344CB8AC3E}">
        <p14:creationId xmlns:p14="http://schemas.microsoft.com/office/powerpoint/2010/main" val="22356447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461" y="1881352"/>
            <a:ext cx="6229131" cy="4671848"/>
          </a:xfrm>
          <a:prstGeom prst="rect">
            <a:avLst/>
          </a:prstGeom>
        </p:spPr>
      </p:pic>
      <p:sp>
        <p:nvSpPr>
          <p:cNvPr id="3" name="TextBox 2"/>
          <p:cNvSpPr txBox="1"/>
          <p:nvPr/>
        </p:nvSpPr>
        <p:spPr>
          <a:xfrm>
            <a:off x="819806" y="311692"/>
            <a:ext cx="7283669" cy="1569660"/>
          </a:xfrm>
          <a:prstGeom prst="rect">
            <a:avLst/>
          </a:prstGeom>
          <a:noFill/>
        </p:spPr>
        <p:txBody>
          <a:bodyPr wrap="square" rtlCol="0">
            <a:spAutoFit/>
          </a:bodyPr>
          <a:lstStyle/>
          <a:p>
            <a:r>
              <a:rPr lang="en-CA" sz="3200" dirty="0" smtClean="0"/>
              <a:t>Nuisance flooding?  Extent of flooding from recolonization is predictable from vegetation and old dam heights.</a:t>
            </a:r>
            <a:endParaRPr lang="en-US" sz="3200" dirty="0"/>
          </a:p>
        </p:txBody>
      </p:sp>
    </p:spTree>
    <p:extLst>
      <p:ext uri="{BB962C8B-B14F-4D97-AF65-F5344CB8AC3E}">
        <p14:creationId xmlns:p14="http://schemas.microsoft.com/office/powerpoint/2010/main" val="24340029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61546" y="1145627"/>
            <a:ext cx="7222484" cy="1938992"/>
          </a:xfrm>
          <a:prstGeom prst="rect">
            <a:avLst/>
          </a:prstGeom>
          <a:noFill/>
        </p:spPr>
        <p:txBody>
          <a:bodyPr wrap="square" rtlCol="0">
            <a:spAutoFit/>
          </a:bodyPr>
          <a:lstStyle/>
          <a:p>
            <a:r>
              <a:rPr lang="en-US" sz="4000" dirty="0"/>
              <a:t>Quantifying the Systematic Depletion of Aspen near Beaver Ponds</a:t>
            </a:r>
          </a:p>
        </p:txBody>
      </p:sp>
    </p:spTree>
    <p:extLst>
      <p:ext uri="{BB962C8B-B14F-4D97-AF65-F5344CB8AC3E}">
        <p14:creationId xmlns:p14="http://schemas.microsoft.com/office/powerpoint/2010/main" val="30621609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23" y="0"/>
            <a:ext cx="8843554" cy="6858000"/>
          </a:xfrm>
          <a:prstGeom prst="rect">
            <a:avLst/>
          </a:prstGeom>
        </p:spPr>
      </p:pic>
    </p:spTree>
    <p:extLst>
      <p:ext uri="{BB962C8B-B14F-4D97-AF65-F5344CB8AC3E}">
        <p14:creationId xmlns:p14="http://schemas.microsoft.com/office/powerpoint/2010/main" val="815193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23" y="0"/>
            <a:ext cx="8843554" cy="6858000"/>
          </a:xfrm>
          <a:prstGeom prst="rect">
            <a:avLst/>
          </a:prstGeom>
        </p:spPr>
      </p:pic>
    </p:spTree>
    <p:extLst>
      <p:ext uri="{BB962C8B-B14F-4D97-AF65-F5344CB8AC3E}">
        <p14:creationId xmlns:p14="http://schemas.microsoft.com/office/powerpoint/2010/main" val="988111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293"/>
            <a:ext cx="9144000" cy="6543413"/>
          </a:xfrm>
          <a:prstGeom prst="rect">
            <a:avLst/>
          </a:prstGeom>
        </p:spPr>
      </p:pic>
    </p:spTree>
    <p:extLst>
      <p:ext uri="{BB962C8B-B14F-4D97-AF65-F5344CB8AC3E}">
        <p14:creationId xmlns:p14="http://schemas.microsoft.com/office/powerpoint/2010/main" val="31190828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9316"/>
            <a:ext cx="9144000" cy="279545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6805"/>
            <a:ext cx="9144000" cy="2795451"/>
          </a:xfrm>
          <a:prstGeom prst="rect">
            <a:avLst/>
          </a:prstGeom>
        </p:spPr>
      </p:pic>
    </p:spTree>
    <p:extLst>
      <p:ext uri="{BB962C8B-B14F-4D97-AF65-F5344CB8AC3E}">
        <p14:creationId xmlns:p14="http://schemas.microsoft.com/office/powerpoint/2010/main" val="26634951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4054"/>
            <a:ext cx="9144000" cy="4029891"/>
          </a:xfrm>
          <a:prstGeom prst="rect">
            <a:avLst/>
          </a:prstGeom>
        </p:spPr>
      </p:pic>
    </p:spTree>
    <p:extLst>
      <p:ext uri="{BB962C8B-B14F-4D97-AF65-F5344CB8AC3E}">
        <p14:creationId xmlns:p14="http://schemas.microsoft.com/office/powerpoint/2010/main" val="31307026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93" y="492345"/>
            <a:ext cx="4572000" cy="27622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1228" y="3639699"/>
            <a:ext cx="4572000" cy="2752725"/>
          </a:xfrm>
          <a:prstGeom prst="rect">
            <a:avLst/>
          </a:prstGeom>
        </p:spPr>
      </p:pic>
    </p:spTree>
    <p:extLst>
      <p:ext uri="{BB962C8B-B14F-4D97-AF65-F5344CB8AC3E}">
        <p14:creationId xmlns:p14="http://schemas.microsoft.com/office/powerpoint/2010/main" val="29939825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61546" y="1145627"/>
            <a:ext cx="7399282" cy="1938992"/>
          </a:xfrm>
          <a:prstGeom prst="rect">
            <a:avLst/>
          </a:prstGeom>
          <a:noFill/>
        </p:spPr>
        <p:txBody>
          <a:bodyPr wrap="square" rtlCol="0">
            <a:spAutoFit/>
          </a:bodyPr>
          <a:lstStyle/>
          <a:p>
            <a:r>
              <a:rPr lang="en-US" sz="4000" dirty="0"/>
              <a:t>Recovery from Aspen </a:t>
            </a:r>
            <a:r>
              <a:rPr lang="en-US" sz="4000" dirty="0" smtClean="0"/>
              <a:t>Depletion</a:t>
            </a:r>
          </a:p>
          <a:p>
            <a:endParaRPr lang="en-CA" sz="4000" dirty="0"/>
          </a:p>
          <a:p>
            <a:r>
              <a:rPr lang="en-CA" sz="4000" dirty="0" smtClean="0"/>
              <a:t>Lessons from the Kenney Dam Fire</a:t>
            </a:r>
            <a:endParaRPr lang="en-US" sz="4000" dirty="0"/>
          </a:p>
        </p:txBody>
      </p:sp>
    </p:spTree>
    <p:extLst>
      <p:ext uri="{BB962C8B-B14F-4D97-AF65-F5344CB8AC3E}">
        <p14:creationId xmlns:p14="http://schemas.microsoft.com/office/powerpoint/2010/main" val="30133518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29761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25462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1883" y="0"/>
            <a:ext cx="5140234" cy="6858000"/>
          </a:xfrm>
          <a:prstGeom prst="rect">
            <a:avLst/>
          </a:prstGeom>
        </p:spPr>
      </p:pic>
    </p:spTree>
    <p:extLst>
      <p:ext uri="{BB962C8B-B14F-4D97-AF65-F5344CB8AC3E}">
        <p14:creationId xmlns:p14="http://schemas.microsoft.com/office/powerpoint/2010/main" val="1752994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1883" y="0"/>
            <a:ext cx="5140234" cy="6858000"/>
          </a:xfrm>
          <a:prstGeom prst="rect">
            <a:avLst/>
          </a:prstGeom>
        </p:spPr>
      </p:pic>
    </p:spTree>
    <p:extLst>
      <p:ext uri="{BB962C8B-B14F-4D97-AF65-F5344CB8AC3E}">
        <p14:creationId xmlns:p14="http://schemas.microsoft.com/office/powerpoint/2010/main" val="29998593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15160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0514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5833"/>
            <a:ext cx="9144000" cy="4906333"/>
          </a:xfrm>
          <a:prstGeom prst="rect">
            <a:avLst/>
          </a:prstGeom>
        </p:spPr>
      </p:pic>
    </p:spTree>
    <p:extLst>
      <p:ext uri="{BB962C8B-B14F-4D97-AF65-F5344CB8AC3E}">
        <p14:creationId xmlns:p14="http://schemas.microsoft.com/office/powerpoint/2010/main" val="25711559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46806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966952" y="1397876"/>
            <a:ext cx="7136524" cy="2062103"/>
          </a:xfrm>
          <a:prstGeom prst="rect">
            <a:avLst/>
          </a:prstGeom>
          <a:noFill/>
        </p:spPr>
        <p:txBody>
          <a:bodyPr wrap="square" rtlCol="0">
            <a:spAutoFit/>
          </a:bodyPr>
          <a:lstStyle/>
          <a:p>
            <a:r>
              <a:rPr lang="en-US" sz="3200" dirty="0"/>
              <a:t>S</a:t>
            </a:r>
            <a:r>
              <a:rPr lang="en-US" sz="3200" dirty="0" smtClean="0"/>
              <a:t>pecies </a:t>
            </a:r>
            <a:r>
              <a:rPr lang="en-US" sz="3200" dirty="0"/>
              <a:t>composition and condition of the uplands adjacent to streams that support beavers strongly affects how they in turn influence the wetland </a:t>
            </a:r>
            <a:r>
              <a:rPr lang="en-US" sz="3200" dirty="0" smtClean="0"/>
              <a:t>ecosystems.</a:t>
            </a:r>
            <a:endParaRPr lang="en-US" sz="3200" dirty="0"/>
          </a:p>
        </p:txBody>
      </p:sp>
    </p:spTree>
    <p:extLst>
      <p:ext uri="{BB962C8B-B14F-4D97-AF65-F5344CB8AC3E}">
        <p14:creationId xmlns:p14="http://schemas.microsoft.com/office/powerpoint/2010/main" val="39549138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966952" y="1397876"/>
            <a:ext cx="7136524" cy="1569660"/>
          </a:xfrm>
          <a:prstGeom prst="rect">
            <a:avLst/>
          </a:prstGeom>
          <a:noFill/>
        </p:spPr>
        <p:txBody>
          <a:bodyPr wrap="square" rtlCol="0">
            <a:spAutoFit/>
          </a:bodyPr>
          <a:lstStyle/>
          <a:p>
            <a:r>
              <a:rPr lang="en-US" sz="3200" dirty="0"/>
              <a:t>Large landscape level disturbances in the form of fires rejuvenate the vegetation that is necessary for their survival. </a:t>
            </a:r>
          </a:p>
        </p:txBody>
      </p:sp>
    </p:spTree>
    <p:extLst>
      <p:ext uri="{BB962C8B-B14F-4D97-AF65-F5344CB8AC3E}">
        <p14:creationId xmlns:p14="http://schemas.microsoft.com/office/powerpoint/2010/main" val="18640185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61546" y="1145627"/>
            <a:ext cx="7399282" cy="1323439"/>
          </a:xfrm>
          <a:prstGeom prst="rect">
            <a:avLst/>
          </a:prstGeom>
          <a:noFill/>
        </p:spPr>
        <p:txBody>
          <a:bodyPr wrap="square" rtlCol="0">
            <a:spAutoFit/>
          </a:bodyPr>
          <a:lstStyle/>
          <a:p>
            <a:r>
              <a:rPr lang="en-US" sz="4000" dirty="0"/>
              <a:t>Current Timber Harvesting Practices</a:t>
            </a:r>
          </a:p>
        </p:txBody>
      </p:sp>
    </p:spTree>
    <p:extLst>
      <p:ext uri="{BB962C8B-B14F-4D97-AF65-F5344CB8AC3E}">
        <p14:creationId xmlns:p14="http://schemas.microsoft.com/office/powerpoint/2010/main" val="34967613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430923" y="603793"/>
            <a:ext cx="4550979" cy="2554545"/>
          </a:xfrm>
          <a:prstGeom prst="rect">
            <a:avLst/>
          </a:prstGeom>
          <a:noFill/>
        </p:spPr>
        <p:txBody>
          <a:bodyPr wrap="square" rtlCol="0">
            <a:spAutoFit/>
          </a:bodyPr>
          <a:lstStyle/>
          <a:p>
            <a:r>
              <a:rPr lang="en-US" sz="3200" dirty="0" smtClean="0"/>
              <a:t>Common to retain </a:t>
            </a:r>
            <a:r>
              <a:rPr lang="en-US" sz="3200" dirty="0"/>
              <a:t>large, mature aspen wherever it is safe or operationally expedient to leave them </a:t>
            </a:r>
            <a:r>
              <a:rPr lang="en-US" sz="3200" dirty="0" smtClean="0"/>
              <a:t>standing.</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6687" y="1607206"/>
            <a:ext cx="3744554" cy="499273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71" y="3158339"/>
            <a:ext cx="4588808" cy="3441606"/>
          </a:xfrm>
          <a:prstGeom prst="rect">
            <a:avLst/>
          </a:prstGeom>
        </p:spPr>
      </p:pic>
    </p:spTree>
    <p:extLst>
      <p:ext uri="{BB962C8B-B14F-4D97-AF65-F5344CB8AC3E}">
        <p14:creationId xmlns:p14="http://schemas.microsoft.com/office/powerpoint/2010/main" val="28860965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14703" y="1397876"/>
            <a:ext cx="7830207" cy="3046988"/>
          </a:xfrm>
          <a:prstGeom prst="rect">
            <a:avLst/>
          </a:prstGeom>
          <a:noFill/>
        </p:spPr>
        <p:txBody>
          <a:bodyPr wrap="square" rtlCol="0">
            <a:spAutoFit/>
          </a:bodyPr>
          <a:lstStyle/>
          <a:p>
            <a:r>
              <a:rPr lang="en-US" sz="3200" dirty="0" smtClean="0"/>
              <a:t>S2, S3, W1, W5 Reserve Zones</a:t>
            </a:r>
          </a:p>
          <a:p>
            <a:endParaRPr lang="en-US" sz="3200" dirty="0" smtClean="0"/>
          </a:p>
          <a:p>
            <a:r>
              <a:rPr lang="en-CA" sz="3200" dirty="0" smtClean="0"/>
              <a:t>Typically another 25% added for </a:t>
            </a:r>
            <a:r>
              <a:rPr lang="en-CA" sz="3200" dirty="0" err="1" smtClean="0"/>
              <a:t>windfirmness</a:t>
            </a:r>
            <a:endParaRPr lang="en-CA" sz="3200" dirty="0" smtClean="0"/>
          </a:p>
          <a:p>
            <a:endParaRPr lang="en-CA" sz="3200" dirty="0"/>
          </a:p>
          <a:p>
            <a:r>
              <a:rPr lang="en-CA" sz="3200" dirty="0" smtClean="0"/>
              <a:t>Up to 35 m systematically retained without</a:t>
            </a:r>
          </a:p>
          <a:p>
            <a:r>
              <a:rPr lang="en-CA" sz="3200" dirty="0" smtClean="0"/>
              <a:t>consideration of the actual riparian dynamics.</a:t>
            </a:r>
            <a:endParaRPr lang="en-US" sz="3200" dirty="0"/>
          </a:p>
        </p:txBody>
      </p:sp>
    </p:spTree>
    <p:extLst>
      <p:ext uri="{BB962C8B-B14F-4D97-AF65-F5344CB8AC3E}">
        <p14:creationId xmlns:p14="http://schemas.microsoft.com/office/powerpoint/2010/main" val="37469715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14703" y="1397876"/>
            <a:ext cx="7830207" cy="2062103"/>
          </a:xfrm>
          <a:prstGeom prst="rect">
            <a:avLst/>
          </a:prstGeom>
          <a:noFill/>
        </p:spPr>
        <p:txBody>
          <a:bodyPr wrap="square" rtlCol="0">
            <a:spAutoFit/>
          </a:bodyPr>
          <a:lstStyle/>
          <a:p>
            <a:r>
              <a:rPr lang="en-CA" sz="3200" dirty="0" smtClean="0"/>
              <a:t>Consistent in short term with </a:t>
            </a:r>
            <a:r>
              <a:rPr lang="en-US" sz="3200" dirty="0"/>
              <a:t>FPPR Section 8</a:t>
            </a:r>
            <a:r>
              <a:rPr lang="en-US" sz="3200" dirty="0" smtClean="0"/>
              <a:t>,</a:t>
            </a:r>
          </a:p>
          <a:p>
            <a:endParaRPr lang="en-US" sz="3200" i="1" dirty="0" smtClean="0"/>
          </a:p>
          <a:p>
            <a:r>
              <a:rPr lang="en-US" sz="3200" i="1" dirty="0" smtClean="0"/>
              <a:t>Objectives </a:t>
            </a:r>
            <a:r>
              <a:rPr lang="en-US" sz="3200" i="1" dirty="0"/>
              <a:t>set by government for water, fish, wildlife and biodiversity within riparian </a:t>
            </a:r>
            <a:r>
              <a:rPr lang="en-US" sz="3200" i="1" dirty="0" smtClean="0"/>
              <a:t>areas</a:t>
            </a:r>
            <a:endParaRPr lang="en-US" sz="3200" dirty="0"/>
          </a:p>
        </p:txBody>
      </p:sp>
    </p:spTree>
    <p:extLst>
      <p:ext uri="{BB962C8B-B14F-4D97-AF65-F5344CB8AC3E}">
        <p14:creationId xmlns:p14="http://schemas.microsoft.com/office/powerpoint/2010/main" val="30130789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14703" y="987977"/>
            <a:ext cx="7830207" cy="4031873"/>
          </a:xfrm>
          <a:prstGeom prst="rect">
            <a:avLst/>
          </a:prstGeom>
          <a:noFill/>
        </p:spPr>
        <p:txBody>
          <a:bodyPr wrap="square" rtlCol="0">
            <a:spAutoFit/>
          </a:bodyPr>
          <a:lstStyle/>
          <a:p>
            <a:r>
              <a:rPr lang="en-US" sz="3200" i="1" dirty="0"/>
              <a:t>The objective set by government for water, fish, wildlife and biodiversity within riparian areas is, without unduly reducing the supply of timber from British Columbia's forests, to conserve, at the landscape level, the water quality, fish habitat, wildlife habitat and biodiversity associated with those riparian areas.</a:t>
            </a:r>
            <a:endParaRPr lang="en-US" sz="3200" dirty="0"/>
          </a:p>
        </p:txBody>
      </p:sp>
    </p:spTree>
    <p:extLst>
      <p:ext uri="{BB962C8B-B14F-4D97-AF65-F5344CB8AC3E}">
        <p14:creationId xmlns:p14="http://schemas.microsoft.com/office/powerpoint/2010/main" val="18169203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14703" y="987977"/>
            <a:ext cx="7830207" cy="1569660"/>
          </a:xfrm>
          <a:prstGeom prst="rect">
            <a:avLst/>
          </a:prstGeom>
          <a:noFill/>
        </p:spPr>
        <p:txBody>
          <a:bodyPr wrap="square" rtlCol="0">
            <a:spAutoFit/>
          </a:bodyPr>
          <a:lstStyle/>
          <a:p>
            <a:r>
              <a:rPr lang="en-US" sz="3200" dirty="0" smtClean="0"/>
              <a:t>But is it appropriate in the longer term?</a:t>
            </a:r>
          </a:p>
          <a:p>
            <a:endParaRPr lang="en-CA" sz="3200" dirty="0"/>
          </a:p>
          <a:p>
            <a:r>
              <a:rPr lang="en-US" sz="3200" dirty="0"/>
              <a:t>Alternate Practices to </a:t>
            </a:r>
            <a:r>
              <a:rPr lang="en-US" sz="3200" dirty="0" smtClean="0"/>
              <a:t>Consider…</a:t>
            </a:r>
            <a:endParaRPr lang="en-US" sz="3200" dirty="0"/>
          </a:p>
        </p:txBody>
      </p:sp>
    </p:spTree>
    <p:extLst>
      <p:ext uri="{BB962C8B-B14F-4D97-AF65-F5344CB8AC3E}">
        <p14:creationId xmlns:p14="http://schemas.microsoft.com/office/powerpoint/2010/main" val="296815260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14703" y="987977"/>
            <a:ext cx="7830207" cy="1077218"/>
          </a:xfrm>
          <a:prstGeom prst="rect">
            <a:avLst/>
          </a:prstGeom>
          <a:noFill/>
        </p:spPr>
        <p:txBody>
          <a:bodyPr wrap="square" rtlCol="0">
            <a:spAutoFit/>
          </a:bodyPr>
          <a:lstStyle/>
          <a:p>
            <a:r>
              <a:rPr lang="en-CA" sz="3200" dirty="0" smtClean="0"/>
              <a:t>Terrain already limits what we can do in many areas.</a:t>
            </a:r>
            <a:endParaRPr lang="en-US" sz="3200" dirty="0"/>
          </a:p>
        </p:txBody>
      </p:sp>
    </p:spTree>
    <p:extLst>
      <p:ext uri="{BB962C8B-B14F-4D97-AF65-F5344CB8AC3E}">
        <p14:creationId xmlns:p14="http://schemas.microsoft.com/office/powerpoint/2010/main" val="2319898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423" y="0"/>
            <a:ext cx="7769154" cy="6858000"/>
          </a:xfrm>
          <a:prstGeom prst="rect">
            <a:avLst/>
          </a:prstGeom>
        </p:spPr>
      </p:pic>
    </p:spTree>
    <p:extLst>
      <p:ext uri="{BB962C8B-B14F-4D97-AF65-F5344CB8AC3E}">
        <p14:creationId xmlns:p14="http://schemas.microsoft.com/office/powerpoint/2010/main" val="40676559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14703" y="987977"/>
            <a:ext cx="7830207" cy="2062103"/>
          </a:xfrm>
          <a:prstGeom prst="rect">
            <a:avLst/>
          </a:prstGeom>
          <a:noFill/>
        </p:spPr>
        <p:txBody>
          <a:bodyPr wrap="square" rtlCol="0">
            <a:spAutoFit/>
          </a:bodyPr>
          <a:lstStyle/>
          <a:p>
            <a:r>
              <a:rPr lang="en-CA" sz="3200" dirty="0" smtClean="0"/>
              <a:t>Terrain already limits what we can do in many areas.</a:t>
            </a:r>
          </a:p>
          <a:p>
            <a:endParaRPr lang="en-CA" sz="3200" dirty="0"/>
          </a:p>
          <a:p>
            <a:r>
              <a:rPr lang="en-CA" sz="3200" dirty="0" smtClean="0"/>
              <a:t>Elsewhere, maybe ask these questions…</a:t>
            </a:r>
            <a:endParaRPr lang="en-US" sz="3200" dirty="0"/>
          </a:p>
        </p:txBody>
      </p:sp>
    </p:spTree>
    <p:extLst>
      <p:ext uri="{BB962C8B-B14F-4D97-AF65-F5344CB8AC3E}">
        <p14:creationId xmlns:p14="http://schemas.microsoft.com/office/powerpoint/2010/main" val="4737270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14703" y="609603"/>
            <a:ext cx="7830207" cy="1077218"/>
          </a:xfrm>
          <a:prstGeom prst="rect">
            <a:avLst/>
          </a:prstGeom>
          <a:noFill/>
        </p:spPr>
        <p:txBody>
          <a:bodyPr wrap="square" rtlCol="0">
            <a:spAutoFit/>
          </a:bodyPr>
          <a:lstStyle/>
          <a:p>
            <a:pPr lvl="0"/>
            <a:r>
              <a:rPr lang="en-US" sz="3200" dirty="0"/>
              <a:t>Is the harvest area adjacent to a stream with historic beaver activity?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447" y="1823451"/>
            <a:ext cx="6316718" cy="4520221"/>
          </a:xfrm>
          <a:prstGeom prst="rect">
            <a:avLst/>
          </a:prstGeom>
        </p:spPr>
      </p:pic>
    </p:spTree>
    <p:extLst>
      <p:ext uri="{BB962C8B-B14F-4D97-AF65-F5344CB8AC3E}">
        <p14:creationId xmlns:p14="http://schemas.microsoft.com/office/powerpoint/2010/main" val="30225870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14704" y="609603"/>
            <a:ext cx="3090042" cy="4524315"/>
          </a:xfrm>
          <a:prstGeom prst="rect">
            <a:avLst/>
          </a:prstGeom>
          <a:noFill/>
        </p:spPr>
        <p:txBody>
          <a:bodyPr wrap="square" rtlCol="0">
            <a:spAutoFit/>
          </a:bodyPr>
          <a:lstStyle/>
          <a:p>
            <a:pPr lvl="0"/>
            <a:r>
              <a:rPr lang="en-US" sz="3200" dirty="0"/>
              <a:t>If </a:t>
            </a:r>
            <a:r>
              <a:rPr lang="en-US" sz="3200" dirty="0" smtClean="0"/>
              <a:t>so, </a:t>
            </a:r>
            <a:r>
              <a:rPr lang="en-US" sz="3200" dirty="0"/>
              <a:t>what does </a:t>
            </a:r>
            <a:r>
              <a:rPr lang="en-US" sz="3200" dirty="0" smtClean="0"/>
              <a:t>reconnaissance </a:t>
            </a:r>
            <a:r>
              <a:rPr lang="en-US" sz="3200" dirty="0"/>
              <a:t>of the zone where beavers typically harvest aspen indicate about the potential for aspen suckering?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0711" y="609603"/>
            <a:ext cx="4158155" cy="5544207"/>
          </a:xfrm>
          <a:prstGeom prst="rect">
            <a:avLst/>
          </a:prstGeom>
        </p:spPr>
      </p:pic>
    </p:spTree>
    <p:extLst>
      <p:ext uri="{BB962C8B-B14F-4D97-AF65-F5344CB8AC3E}">
        <p14:creationId xmlns:p14="http://schemas.microsoft.com/office/powerpoint/2010/main" val="23741739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14704" y="609603"/>
            <a:ext cx="7956330" cy="1576549"/>
          </a:xfrm>
          <a:prstGeom prst="rect">
            <a:avLst/>
          </a:prstGeom>
          <a:noFill/>
        </p:spPr>
        <p:txBody>
          <a:bodyPr wrap="square" rtlCol="0">
            <a:spAutoFit/>
          </a:bodyPr>
          <a:lstStyle/>
          <a:p>
            <a:pPr lvl="0"/>
            <a:r>
              <a:rPr lang="en-US" sz="3200" dirty="0"/>
              <a:t>Are there old beaver-felled aspen stumps in the proposed harvest area, or closer than 20 m to the pond margin?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70" y="2522481"/>
            <a:ext cx="2786555" cy="371540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231" y="2522481"/>
            <a:ext cx="2786556" cy="371540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5994" y="2522481"/>
            <a:ext cx="2786555" cy="3715407"/>
          </a:xfrm>
          <a:prstGeom prst="rect">
            <a:avLst/>
          </a:prstGeom>
        </p:spPr>
      </p:pic>
    </p:spTree>
    <p:extLst>
      <p:ext uri="{BB962C8B-B14F-4D97-AF65-F5344CB8AC3E}">
        <p14:creationId xmlns:p14="http://schemas.microsoft.com/office/powerpoint/2010/main" val="26801435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378373" y="609603"/>
            <a:ext cx="4120055" cy="4593018"/>
          </a:xfrm>
          <a:prstGeom prst="rect">
            <a:avLst/>
          </a:prstGeom>
          <a:noFill/>
        </p:spPr>
        <p:txBody>
          <a:bodyPr wrap="square" rtlCol="0">
            <a:spAutoFit/>
          </a:bodyPr>
          <a:lstStyle/>
          <a:p>
            <a:pPr lvl="0"/>
            <a:r>
              <a:rPr lang="en-US" sz="3200" dirty="0"/>
              <a:t>Is there a clear line beyond which mature aspen are present, but where no difference in site series or previous stand initiation events explains the absence of aspen closer to the stream?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505" y="609603"/>
            <a:ext cx="4142390" cy="5523186"/>
          </a:xfrm>
          <a:prstGeom prst="rect">
            <a:avLst/>
          </a:prstGeom>
        </p:spPr>
      </p:pic>
    </p:spTree>
    <p:extLst>
      <p:ext uri="{BB962C8B-B14F-4D97-AF65-F5344CB8AC3E}">
        <p14:creationId xmlns:p14="http://schemas.microsoft.com/office/powerpoint/2010/main" val="25246460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378373" y="609603"/>
            <a:ext cx="4120055" cy="5509200"/>
          </a:xfrm>
          <a:prstGeom prst="rect">
            <a:avLst/>
          </a:prstGeom>
          <a:noFill/>
        </p:spPr>
        <p:txBody>
          <a:bodyPr wrap="square" rtlCol="0">
            <a:spAutoFit/>
          </a:bodyPr>
          <a:lstStyle/>
          <a:p>
            <a:pPr lvl="0"/>
            <a:r>
              <a:rPr lang="en-US" sz="3200" dirty="0"/>
              <a:t>Are there stands adjacent to the pond margin that may be fire remnants, with a low aspen potential, which are wider than the standard retention width, and which could be reserved in lieu of higher aspen potential sites?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645" y="609602"/>
            <a:ext cx="4131901" cy="5509201"/>
          </a:xfrm>
          <a:prstGeom prst="rect">
            <a:avLst/>
          </a:prstGeom>
        </p:spPr>
      </p:pic>
    </p:spTree>
    <p:extLst>
      <p:ext uri="{BB962C8B-B14F-4D97-AF65-F5344CB8AC3E}">
        <p14:creationId xmlns:p14="http://schemas.microsoft.com/office/powerpoint/2010/main" val="14319029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378373" y="609603"/>
            <a:ext cx="4120055" cy="4031873"/>
          </a:xfrm>
          <a:prstGeom prst="rect">
            <a:avLst/>
          </a:prstGeom>
          <a:noFill/>
        </p:spPr>
        <p:txBody>
          <a:bodyPr wrap="square" rtlCol="0">
            <a:spAutoFit/>
          </a:bodyPr>
          <a:lstStyle/>
          <a:p>
            <a:pPr lvl="0"/>
            <a:r>
              <a:rPr lang="en-US" sz="3200" dirty="0"/>
              <a:t>Could a reserved area be control burned shortly after harvest, with the intent of also blackening soils in the harvest area within 100 m of the margin, prior to reforestation?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644" y="609601"/>
            <a:ext cx="4131901" cy="5509201"/>
          </a:xfrm>
          <a:prstGeom prst="rect">
            <a:avLst/>
          </a:prstGeom>
        </p:spPr>
      </p:pic>
    </p:spTree>
    <p:extLst>
      <p:ext uri="{BB962C8B-B14F-4D97-AF65-F5344CB8AC3E}">
        <p14:creationId xmlns:p14="http://schemas.microsoft.com/office/powerpoint/2010/main" val="23307841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378373" y="609603"/>
            <a:ext cx="4120055" cy="4031873"/>
          </a:xfrm>
          <a:prstGeom prst="rect">
            <a:avLst/>
          </a:prstGeom>
          <a:noFill/>
        </p:spPr>
        <p:txBody>
          <a:bodyPr wrap="square" rtlCol="0">
            <a:spAutoFit/>
          </a:bodyPr>
          <a:lstStyle/>
          <a:p>
            <a:pPr lvl="0"/>
            <a:r>
              <a:rPr lang="en-US" sz="3200" dirty="0"/>
              <a:t>What is the likelihood that suckers will be heavily browsed by moose and unable to attain a size that beaver will use?  Can scale of disturbance be set to reduce this possibility?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644" y="609600"/>
            <a:ext cx="4131901" cy="5509202"/>
          </a:xfrm>
          <a:prstGeom prst="rect">
            <a:avLst/>
          </a:prstGeom>
        </p:spPr>
      </p:pic>
    </p:spTree>
    <p:extLst>
      <p:ext uri="{BB962C8B-B14F-4D97-AF65-F5344CB8AC3E}">
        <p14:creationId xmlns:p14="http://schemas.microsoft.com/office/powerpoint/2010/main" val="39539081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99833" y="819430"/>
            <a:ext cx="7216487" cy="4308872"/>
          </a:xfrm>
          <a:prstGeom prst="rect">
            <a:avLst/>
          </a:prstGeom>
          <a:noFill/>
        </p:spPr>
        <p:txBody>
          <a:bodyPr wrap="square" rtlCol="0">
            <a:spAutoFit/>
          </a:bodyPr>
          <a:lstStyle/>
          <a:p>
            <a:r>
              <a:rPr lang="en-US" sz="3200" dirty="0"/>
              <a:t>The answers to these questions should lead to harvesting layout and a site plan that considers burning of reserved stands and portions of cut block, discusses brushing restrictions, and thereby explicitly favors the development of aspen for the benefit of the adjacent aquatic system.</a:t>
            </a:r>
          </a:p>
          <a:p>
            <a:endParaRPr lang="en-US" dirty="0"/>
          </a:p>
        </p:txBody>
      </p:sp>
    </p:spTree>
    <p:extLst>
      <p:ext uri="{BB962C8B-B14F-4D97-AF65-F5344CB8AC3E}">
        <p14:creationId xmlns:p14="http://schemas.microsoft.com/office/powerpoint/2010/main" val="20308136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7375" y="1943100"/>
            <a:ext cx="5429250" cy="2971800"/>
          </a:xfrm>
          <a:prstGeom prst="rect">
            <a:avLst/>
          </a:prstGeom>
        </p:spPr>
      </p:pic>
    </p:spTree>
    <p:extLst>
      <p:ext uri="{BB962C8B-B14F-4D97-AF65-F5344CB8AC3E}">
        <p14:creationId xmlns:p14="http://schemas.microsoft.com/office/powerpoint/2010/main" val="3812430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61545" y="1145628"/>
            <a:ext cx="7053534" cy="707886"/>
          </a:xfrm>
          <a:prstGeom prst="rect">
            <a:avLst/>
          </a:prstGeom>
          <a:noFill/>
        </p:spPr>
        <p:txBody>
          <a:bodyPr wrap="none" rtlCol="0">
            <a:spAutoFit/>
          </a:bodyPr>
          <a:lstStyle/>
          <a:p>
            <a:r>
              <a:rPr lang="en-CA" sz="4000" dirty="0" smtClean="0"/>
              <a:t>Why are these places important?</a:t>
            </a:r>
            <a:endParaRPr lang="en-US" sz="4000" dirty="0"/>
          </a:p>
        </p:txBody>
      </p:sp>
    </p:spTree>
    <p:extLst>
      <p:ext uri="{BB962C8B-B14F-4D97-AF65-F5344CB8AC3E}">
        <p14:creationId xmlns:p14="http://schemas.microsoft.com/office/powerpoint/2010/main" val="376800092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250" y="999630"/>
            <a:ext cx="5905500" cy="3324225"/>
          </a:xfrm>
          <a:prstGeom prst="rect">
            <a:avLst/>
          </a:prstGeom>
        </p:spPr>
      </p:pic>
      <p:sp>
        <p:nvSpPr>
          <p:cNvPr id="4" name="TextBox 3"/>
          <p:cNvSpPr txBox="1"/>
          <p:nvPr/>
        </p:nvSpPr>
        <p:spPr>
          <a:xfrm>
            <a:off x="1103586" y="4466897"/>
            <a:ext cx="8040414" cy="1077218"/>
          </a:xfrm>
          <a:prstGeom prst="rect">
            <a:avLst/>
          </a:prstGeom>
          <a:noFill/>
        </p:spPr>
        <p:txBody>
          <a:bodyPr wrap="square" rtlCol="0">
            <a:spAutoFit/>
          </a:bodyPr>
          <a:lstStyle/>
          <a:p>
            <a:r>
              <a:rPr lang="en-US" sz="3200" dirty="0"/>
              <a:t>Canada will scrap the nickel within 5 years, Desjardins predicts</a:t>
            </a:r>
          </a:p>
        </p:txBody>
      </p:sp>
    </p:spTree>
    <p:extLst>
      <p:ext uri="{BB962C8B-B14F-4D97-AF65-F5344CB8AC3E}">
        <p14:creationId xmlns:p14="http://schemas.microsoft.com/office/powerpoint/2010/main" val="6848743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691" y="613376"/>
            <a:ext cx="2857500" cy="3171825"/>
          </a:xfrm>
          <a:prstGeom prst="rect">
            <a:avLst/>
          </a:prstGeom>
        </p:spPr>
      </p:pic>
      <p:sp>
        <p:nvSpPr>
          <p:cNvPr id="3" name="TextBox 2"/>
          <p:cNvSpPr txBox="1"/>
          <p:nvPr/>
        </p:nvSpPr>
        <p:spPr>
          <a:xfrm>
            <a:off x="1061544" y="4099034"/>
            <a:ext cx="7409793" cy="1077218"/>
          </a:xfrm>
          <a:prstGeom prst="rect">
            <a:avLst/>
          </a:prstGeom>
          <a:noFill/>
        </p:spPr>
        <p:txBody>
          <a:bodyPr wrap="square" rtlCol="0">
            <a:spAutoFit/>
          </a:bodyPr>
          <a:lstStyle/>
          <a:p>
            <a:r>
              <a:rPr lang="en-US" sz="3200" dirty="0"/>
              <a:t>"eventually, the evolution of buying power could still justify changing to a $5 coin."</a:t>
            </a:r>
          </a:p>
        </p:txBody>
      </p:sp>
    </p:spTree>
    <p:extLst>
      <p:ext uri="{BB962C8B-B14F-4D97-AF65-F5344CB8AC3E}">
        <p14:creationId xmlns:p14="http://schemas.microsoft.com/office/powerpoint/2010/main" val="32898203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00" y="0"/>
            <a:ext cx="6985000" cy="6858000"/>
          </a:xfrm>
          <a:prstGeom prst="rect">
            <a:avLst/>
          </a:prstGeom>
        </p:spPr>
      </p:pic>
      <p:sp>
        <p:nvSpPr>
          <p:cNvPr id="5" name="Donut 4"/>
          <p:cNvSpPr/>
          <p:nvPr/>
        </p:nvSpPr>
        <p:spPr>
          <a:xfrm>
            <a:off x="-1929681" y="-3044903"/>
            <a:ext cx="13003362" cy="12947806"/>
          </a:xfrm>
          <a:prstGeom prst="donut">
            <a:avLst/>
          </a:prstGeom>
          <a:gradFill>
            <a:gsLst>
              <a:gs pos="0">
                <a:schemeClr val="accent6">
                  <a:lumMod val="60000"/>
                  <a:lumOff val="40000"/>
                  <a:alpha val="50000"/>
                </a:schemeClr>
              </a:gs>
              <a:gs pos="0">
                <a:srgbClr val="A4DDFF"/>
              </a:gs>
              <a:gs pos="79000">
                <a:schemeClr val="accent1">
                  <a:lumMod val="60000"/>
                  <a:lumOff val="40000"/>
                </a:schemeClr>
              </a:gs>
              <a:gs pos="85000">
                <a:schemeClr val="accent6"/>
              </a:gs>
              <a:gs pos="100000">
                <a:schemeClr val="accent5">
                  <a:lumMod val="7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5129580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p:txBody>
          <a:bodyPr/>
          <a:lstStyle/>
          <a:p>
            <a:r>
              <a:rPr lang="en-US" dirty="0" smtClean="0"/>
              <a:t> </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33" y="5604992"/>
            <a:ext cx="4032849" cy="905816"/>
          </a:xfrm>
          <a:prstGeom prst="rect">
            <a:avLst/>
          </a:prstGeom>
        </p:spPr>
      </p:pic>
    </p:spTree>
    <p:extLst>
      <p:ext uri="{BB962C8B-B14F-4D97-AF65-F5344CB8AC3E}">
        <p14:creationId xmlns:p14="http://schemas.microsoft.com/office/powerpoint/2010/main" val="909962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3518</TotalTime>
  <Words>3012</Words>
  <Application>Microsoft Office PowerPoint</Application>
  <PresentationFormat>On-screen Show (4:3)</PresentationFormat>
  <Paragraphs>295</Paragraphs>
  <Slides>93</Slides>
  <Notes>78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93</vt:i4>
      </vt:variant>
    </vt:vector>
  </HeadingPairs>
  <TitlesOfParts>
    <vt:vector size="97" baseType="lpstr">
      <vt:lpstr>Arial</vt:lpstr>
      <vt:lpstr>Calibri</vt:lpstr>
      <vt:lpstr>Calibri Light</vt:lpstr>
      <vt:lpstr>Office Theme</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TK</dc:creator>
  <cp:lastModifiedBy>TK</cp:lastModifiedBy>
  <cp:revision>179</cp:revision>
  <dcterms:created xsi:type="dcterms:W3CDTF">2015-05-05T16:25:35Z</dcterms:created>
  <dcterms:modified xsi:type="dcterms:W3CDTF">2016-05-16T23:34:57Z</dcterms:modified>
</cp:coreProperties>
</file>